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5"/>
  </p:notesMasterIdLst>
  <p:sldIdLst>
    <p:sldId id="256" r:id="rId2"/>
    <p:sldId id="265" r:id="rId3"/>
    <p:sldId id="284" r:id="rId4"/>
    <p:sldId id="261" r:id="rId5"/>
    <p:sldId id="262" r:id="rId6"/>
    <p:sldId id="260" r:id="rId7"/>
    <p:sldId id="257" r:id="rId8"/>
    <p:sldId id="258" r:id="rId9"/>
    <p:sldId id="264" r:id="rId10"/>
    <p:sldId id="269" r:id="rId11"/>
    <p:sldId id="267" r:id="rId12"/>
    <p:sldId id="270" r:id="rId13"/>
    <p:sldId id="271" r:id="rId14"/>
    <p:sldId id="285" r:id="rId15"/>
    <p:sldId id="272" r:id="rId16"/>
    <p:sldId id="263" r:id="rId17"/>
    <p:sldId id="276" r:id="rId18"/>
    <p:sldId id="277" r:id="rId19"/>
    <p:sldId id="259" r:id="rId20"/>
    <p:sldId id="294" r:id="rId21"/>
    <p:sldId id="290" r:id="rId22"/>
    <p:sldId id="266" r:id="rId23"/>
    <p:sldId id="292" r:id="rId24"/>
    <p:sldId id="281" r:id="rId25"/>
    <p:sldId id="286" r:id="rId26"/>
    <p:sldId id="278" r:id="rId27"/>
    <p:sldId id="287" r:id="rId28"/>
    <p:sldId id="288" r:id="rId29"/>
    <p:sldId id="283" r:id="rId30"/>
    <p:sldId id="282" r:id="rId31"/>
    <p:sldId id="293" r:id="rId32"/>
    <p:sldId id="296" r:id="rId33"/>
    <p:sldId id="291" r:id="rId3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618"/>
    <p:restoredTop sz="94558"/>
  </p:normalViewPr>
  <p:slideViewPr>
    <p:cSldViewPr snapToGrid="0">
      <p:cViewPr varScale="1">
        <p:scale>
          <a:sx n="121" d="100"/>
          <a:sy n="121" d="100"/>
        </p:scale>
        <p:origin x="616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19E8E1-3440-0340-9A10-26443918A90C}" type="datetimeFigureOut">
              <a:rPr lang="en-US" smtClean="0"/>
              <a:t>6/14/23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26D8DC-48D5-8147-A668-B3C483AA48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8108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26D8DC-48D5-8147-A668-B3C483AA488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5565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73090-28E2-A84C-9EF8-F67F8B4BF27C}" type="datetimeFigureOut">
              <a:rPr lang="en-US" smtClean="0"/>
              <a:t>6/14/23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5E946-62EA-1A4C-91F3-81F0678552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7886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73090-28E2-A84C-9EF8-F67F8B4BF27C}" type="datetimeFigureOut">
              <a:rPr lang="en-US" smtClean="0"/>
              <a:t>6/14/23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5E946-62EA-1A4C-91F3-81F0678552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9857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73090-28E2-A84C-9EF8-F67F8B4BF27C}" type="datetimeFigureOut">
              <a:rPr lang="en-US" smtClean="0"/>
              <a:t>6/14/23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5E946-62EA-1A4C-91F3-81F0678552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4924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73090-28E2-A84C-9EF8-F67F8B4BF27C}" type="datetimeFigureOut">
              <a:rPr lang="en-US" smtClean="0"/>
              <a:t>6/14/23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5E946-62EA-1A4C-91F3-81F0678552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2069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73090-28E2-A84C-9EF8-F67F8B4BF27C}" type="datetimeFigureOut">
              <a:rPr lang="en-US" smtClean="0"/>
              <a:t>6/14/23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5E946-62EA-1A4C-91F3-81F0678552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370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73090-28E2-A84C-9EF8-F67F8B4BF27C}" type="datetimeFigureOut">
              <a:rPr lang="en-US" smtClean="0"/>
              <a:t>6/14/23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5E946-62EA-1A4C-91F3-81F0678552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20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73090-28E2-A84C-9EF8-F67F8B4BF27C}" type="datetimeFigureOut">
              <a:rPr lang="en-US" smtClean="0"/>
              <a:t>6/14/23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5E946-62EA-1A4C-91F3-81F0678552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2336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73090-28E2-A84C-9EF8-F67F8B4BF27C}" type="datetimeFigureOut">
              <a:rPr lang="en-US" smtClean="0"/>
              <a:t>6/14/23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5E946-62EA-1A4C-91F3-81F0678552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8501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73090-28E2-A84C-9EF8-F67F8B4BF27C}" type="datetimeFigureOut">
              <a:rPr lang="en-US" smtClean="0"/>
              <a:t>6/14/23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5E946-62EA-1A4C-91F3-81F0678552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0905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73090-28E2-A84C-9EF8-F67F8B4BF27C}" type="datetimeFigureOut">
              <a:rPr lang="en-US" smtClean="0"/>
              <a:t>6/14/23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5E946-62EA-1A4C-91F3-81F0678552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9490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73090-28E2-A84C-9EF8-F67F8B4BF27C}" type="datetimeFigureOut">
              <a:rPr lang="en-US" smtClean="0"/>
              <a:t>6/14/23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5E946-62EA-1A4C-91F3-81F0678552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7172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D73090-28E2-A84C-9EF8-F67F8B4BF27C}" type="datetimeFigureOut">
              <a:rPr lang="en-US" smtClean="0"/>
              <a:t>6/14/23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C5E946-62EA-1A4C-91F3-81F0678552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54097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28B47A56-24D6-E44D-BB41-7FE08B9EAA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701" y="248317"/>
            <a:ext cx="13716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1B2B715F-158D-13CF-52A8-CAB5D1D9B9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02677" y="3957638"/>
            <a:ext cx="9144000" cy="1655762"/>
          </a:xfrm>
        </p:spPr>
        <p:txBody>
          <a:bodyPr/>
          <a:lstStyle/>
          <a:p>
            <a:r>
              <a:rPr lang="en-US" b="1" cap="small" dirty="0"/>
              <a:t>Bill Fulton</a:t>
            </a:r>
          </a:p>
          <a:p>
            <a:r>
              <a:rPr lang="en-US" b="1" cap="small" dirty="0"/>
              <a:t>City Club, Bend, Oregon</a:t>
            </a:r>
          </a:p>
          <a:p>
            <a:r>
              <a:rPr lang="en-US" b="1" cap="small" dirty="0"/>
              <a:t> June 15, 2023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B6E3ECD-C3CB-C0EF-C105-1647BBD32C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65384" y="1244600"/>
            <a:ext cx="8487509" cy="2184400"/>
          </a:xfrm>
        </p:spPr>
        <p:txBody>
          <a:bodyPr>
            <a:normAutofit/>
          </a:bodyPr>
          <a:lstStyle/>
          <a:p>
            <a:r>
              <a:rPr lang="en-US" sz="5400" b="1" cap="small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 Years of the </a:t>
            </a:r>
            <a:br>
              <a:rPr lang="en-US" sz="5400" b="1" cap="small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5400" b="1" cap="small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Oregon Land Use Act</a:t>
            </a:r>
          </a:p>
        </p:txBody>
      </p:sp>
    </p:spTree>
    <p:extLst>
      <p:ext uri="{BB962C8B-B14F-4D97-AF65-F5344CB8AC3E}">
        <p14:creationId xmlns:p14="http://schemas.microsoft.com/office/powerpoint/2010/main" val="15098132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E88742-64EB-CF2D-9644-0DE9E86820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Washington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6E7BAC-90A5-53BD-231A-1D3E5D7796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3839308" cy="4446221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Required major cities and counties to collaborate on an Urban Growth Area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Heavily focused on Puget Sound area.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State played technical assistance role, not regulatory role.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AADACED-5BA6-AFBD-367D-5B1606EFFC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3270" y="498032"/>
            <a:ext cx="6212541" cy="5555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2385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895982-AE0E-AF86-D9A9-36853283D8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Maryland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6B5313-120F-9551-836A-92BEA25D13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05706"/>
            <a:ext cx="4740797" cy="4274233"/>
          </a:xfrm>
        </p:spPr>
        <p:txBody>
          <a:bodyPr>
            <a:noAutofit/>
          </a:bodyPr>
          <a:lstStyle/>
          <a:p>
            <a:endParaRPr lang="en-US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State designated growth and preservation areas.</a:t>
            </a:r>
          </a:p>
          <a:p>
            <a:endParaRPr lang="en-US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Invested infrastructure only in growth areas and conservation funds only in preservation areas</a:t>
            </a:r>
          </a:p>
          <a:p>
            <a:endParaRPr lang="en-US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 regulation</a:t>
            </a:r>
          </a:p>
        </p:txBody>
      </p:sp>
      <p:pic>
        <p:nvPicPr>
          <p:cNvPr id="1026" name="Picture 2" descr="Maryland To Offer Preferential Funding For Smart Growth | WAMU">
            <a:extLst>
              <a:ext uri="{FF2B5EF4-FFF2-40B4-BE49-F238E27FC236}">
                <a16:creationId xmlns:a16="http://schemas.microsoft.com/office/drawing/2014/main" id="{D3AA1957-AD2A-046F-F108-24BB0C137D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5776" y="2327948"/>
            <a:ext cx="6196224" cy="3009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77997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096682-1E51-6293-4BFF-8D20F99263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California</a:t>
            </a:r>
          </a:p>
        </p:txBody>
      </p:sp>
      <p:pic>
        <p:nvPicPr>
          <p:cNvPr id="2050" name="Picture 2" descr="2,500+ Orange County California House Exterior Stock Photos, Pictures &amp;  Royalty-Free Images - iStock">
            <a:extLst>
              <a:ext uri="{FF2B5EF4-FFF2-40B4-BE49-F238E27FC236}">
                <a16:creationId xmlns:a16="http://schemas.microsoft.com/office/drawing/2014/main" id="{36A6E22C-7D60-CF2A-5B1C-36DA3329D8D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9318" y="1034470"/>
            <a:ext cx="6356387" cy="4789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2E4C031-6045-1040-EAAC-968637B18A82}"/>
              </a:ext>
            </a:extLst>
          </p:cNvPr>
          <p:cNvSpPr txBox="1"/>
          <p:nvPr/>
        </p:nvSpPr>
        <p:spPr>
          <a:xfrm>
            <a:off x="536295" y="1690688"/>
            <a:ext cx="4159213" cy="65556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Mostly locally driven with some exceptions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Tried everything: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marR="0" indent="-45720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UGBs</a:t>
            </a:r>
          </a:p>
          <a:p>
            <a:pPr marL="457200" marR="0" indent="-45720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Concurrency</a:t>
            </a:r>
          </a:p>
          <a:p>
            <a:pPr marL="457200" marR="0" indent="-45720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Land Conservation</a:t>
            </a:r>
          </a:p>
          <a:p>
            <a:pPr marL="457200" marR="0" indent="-45720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Aggressive TOD</a:t>
            </a:r>
          </a:p>
          <a:p>
            <a:pPr marL="457200" marR="0" indent="-45720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Calif version of OHNA</a:t>
            </a:r>
          </a:p>
          <a:p>
            <a:pPr marL="457200" marR="0" indent="-45720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12638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266AB2-71A9-2110-6780-48840DC65A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Oregon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D31C22-DEB9-A8D0-2228-FF32DBE399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780099" cy="4667250"/>
          </a:xfrm>
        </p:spPr>
        <p:txBody>
          <a:bodyPr>
            <a:normAutofit/>
          </a:bodyPr>
          <a:lstStyle/>
          <a:p>
            <a:r>
              <a:rPr lang="en-US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Comprehensive</a:t>
            </a:r>
          </a:p>
          <a:p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Top-Down</a:t>
            </a:r>
          </a:p>
          <a:p>
            <a:r>
              <a:rPr lang="en-US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More Regulation</a:t>
            </a:r>
          </a:p>
          <a:p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19 Goals, But Focused On Farm and Forest Protection </a:t>
            </a:r>
          </a:p>
          <a:p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B771FB33-B070-6114-572C-75AFBF153D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4782" y="1825625"/>
            <a:ext cx="6721900" cy="3782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85191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DC5A81E-E2B0-4640-C084-7EA711FCA2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91875" y="1109963"/>
            <a:ext cx="7926728" cy="5748037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4A4493F-F43C-2896-0994-1C242B3FD164}"/>
              </a:ext>
            </a:extLst>
          </p:cNvPr>
          <p:cNvSpPr txBox="1"/>
          <p:nvPr/>
        </p:nvSpPr>
        <p:spPr>
          <a:xfrm>
            <a:off x="2603291" y="217811"/>
            <a:ext cx="69854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Densities Did Go Up</a:t>
            </a:r>
          </a:p>
        </p:txBody>
      </p:sp>
    </p:spTree>
    <p:extLst>
      <p:ext uri="{BB962C8B-B14F-4D97-AF65-F5344CB8AC3E}">
        <p14:creationId xmlns:p14="http://schemas.microsoft.com/office/powerpoint/2010/main" val="40991966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2FE30A-4FDF-6EC0-2F2C-5A896ED112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03437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But Things Have Changed</a:t>
            </a:r>
          </a:p>
        </p:txBody>
      </p:sp>
    </p:spTree>
    <p:extLst>
      <p:ext uri="{BB962C8B-B14F-4D97-AF65-F5344CB8AC3E}">
        <p14:creationId xmlns:p14="http://schemas.microsoft.com/office/powerpoint/2010/main" val="1174837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2E94BA-3BDE-04CB-F3BF-960830E6D1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774" y="365125"/>
            <a:ext cx="2953062" cy="5630941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Population Has Grown Rapidly</a:t>
            </a:r>
            <a:br>
              <a:rPr lang="en-US" sz="32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(Though It’s Currently Flat)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A62BE61-7BD3-ADF4-4432-B3124EA239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14292" y="0"/>
            <a:ext cx="8777708" cy="6355830"/>
          </a:xfrm>
        </p:spPr>
      </p:pic>
    </p:spTree>
    <p:extLst>
      <p:ext uri="{BB962C8B-B14F-4D97-AF65-F5344CB8AC3E}">
        <p14:creationId xmlns:p14="http://schemas.microsoft.com/office/powerpoint/2010/main" val="29777239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77BEDE2-A22A-41CD-7D71-A8C94CE61C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11282" y="0"/>
            <a:ext cx="9095644" cy="6595672"/>
          </a:xfr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7B31E2A2-1D51-F692-F1E1-E252284002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774" y="365125"/>
            <a:ext cx="2953062" cy="5630941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Housing Production</a:t>
            </a:r>
            <a:br>
              <a:rPr lang="en-US" sz="32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Down (Though This Is Similar </a:t>
            </a:r>
            <a:br>
              <a:rPr lang="en-US" sz="32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Other Western States)</a:t>
            </a:r>
          </a:p>
        </p:txBody>
      </p:sp>
    </p:spTree>
    <p:extLst>
      <p:ext uri="{BB962C8B-B14F-4D97-AF65-F5344CB8AC3E}">
        <p14:creationId xmlns:p14="http://schemas.microsoft.com/office/powerpoint/2010/main" val="16951385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DA08B3B-9F62-2BB3-0E7B-9A189D16F6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81826" y="365125"/>
            <a:ext cx="9110173" cy="6606208"/>
          </a:xfr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F13139A8-2166-4731-8ADC-2D4FD9580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774" y="365125"/>
            <a:ext cx="2428406" cy="5630941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Housing Production Has Been Below Demand For Most Of The Last 30 Years</a:t>
            </a:r>
          </a:p>
        </p:txBody>
      </p:sp>
    </p:spTree>
    <p:extLst>
      <p:ext uri="{BB962C8B-B14F-4D97-AF65-F5344CB8AC3E}">
        <p14:creationId xmlns:p14="http://schemas.microsoft.com/office/powerpoint/2010/main" val="32829605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4FB242BB-BD3F-50E9-7B85-28C5B1C9D6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34599" y="0"/>
            <a:ext cx="9457402" cy="6858000"/>
          </a:xfr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1CDF75CA-D2D7-B9AD-223F-D5C179D076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872" y="365125"/>
            <a:ext cx="2428406" cy="5630941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br>
              <a:rPr lang="en-US" sz="32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Course Housing Prices Have Gone Through The Roof</a:t>
            </a:r>
          </a:p>
        </p:txBody>
      </p:sp>
    </p:spTree>
    <p:extLst>
      <p:ext uri="{BB962C8B-B14F-4D97-AF65-F5344CB8AC3E}">
        <p14:creationId xmlns:p14="http://schemas.microsoft.com/office/powerpoint/2010/main" val="11959079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2CD4A5-3255-A1C7-978D-7C34FFFBA0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726723" cy="2460137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Gov. Tom McCall’s Famous 1973 Speech – Which Stimulated Passage of SB 100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E53EC8-CD01-C5A2-FA41-765E2C8273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1825" y="3081206"/>
            <a:ext cx="5464175" cy="416588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“The interests of Oregon for today and in the future must be protected from the </a:t>
            </a:r>
            <a:r>
              <a:rPr lang="en-US" sz="24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grasping wastrels of the land</a:t>
            </a: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</a:p>
          <a:p>
            <a:pPr marL="0" indent="0">
              <a:buNone/>
            </a:pPr>
            <a:endParaRPr lang="en-US" sz="24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“Unlimited and unregulated growth leads inexorably to a lowered quality of life.”</a:t>
            </a:r>
          </a:p>
          <a:p>
            <a:pPr marL="0" indent="0">
              <a:buNone/>
            </a:pPr>
            <a:endParaRPr lang="en-US" sz="2400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2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‘</a:t>
            </a:r>
            <a:endParaRPr lang="en-US" sz="2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endParaRPr lang="en-US" dirty="0">
              <a:highlight>
                <a:srgbClr val="C0C0C0"/>
              </a:highligh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800" dirty="0">
              <a:effectLst/>
              <a:highlight>
                <a:srgbClr val="C0C0C0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>
              <a:highlight>
                <a:srgbClr val="C0C0C0"/>
              </a:highlight>
            </a:endParaRPr>
          </a:p>
        </p:txBody>
      </p:sp>
      <p:pic>
        <p:nvPicPr>
          <p:cNvPr id="1028" name="Picture 4" descr="Governor Tom McCall at a 1970 Earth Day Celebration - OHS Digital  Collections">
            <a:extLst>
              <a:ext uri="{FF2B5EF4-FFF2-40B4-BE49-F238E27FC236}">
                <a16:creationId xmlns:a16="http://schemas.microsoft.com/office/drawing/2014/main" id="{00C3E8B8-936F-0534-466F-9569A92E9A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2481" y="-148542"/>
            <a:ext cx="54641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70599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50569E-406B-B513-A900-95BDCEB628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491" y="365125"/>
            <a:ext cx="1856509" cy="5190548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br>
              <a:rPr lang="en-US" sz="32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Bottom Line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6EA491C-6C39-C160-F230-5902FFA563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4596" y="0"/>
            <a:ext cx="94574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4109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2CD4A5-3255-A1C7-978D-7C34FFFBA0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41157"/>
            <a:ext cx="5728855" cy="3543461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 WWTD? </a:t>
            </a:r>
            <a:b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(What Would Tom Do Today?)</a:t>
            </a:r>
          </a:p>
        </p:txBody>
      </p:sp>
      <p:pic>
        <p:nvPicPr>
          <p:cNvPr id="1028" name="Picture 4" descr="Governor Tom McCall at a 1970 Earth Day Celebration - OHS Digital  Collections">
            <a:extLst>
              <a:ext uri="{FF2B5EF4-FFF2-40B4-BE49-F238E27FC236}">
                <a16:creationId xmlns:a16="http://schemas.microsoft.com/office/drawing/2014/main" id="{00C3E8B8-936F-0534-466F-9569A92E9A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2481" y="-148542"/>
            <a:ext cx="54641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91583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ADD423-F2CF-9F13-FEBC-11175E5381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Well, in his famous </a:t>
            </a:r>
            <a:r>
              <a:rPr lang="en-US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speech,Tom</a:t>
            </a:r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McCall also said this:</a:t>
            </a:r>
          </a:p>
        </p:txBody>
      </p:sp>
      <p:pic>
        <p:nvPicPr>
          <p:cNvPr id="6146" name="Picture 2" descr="Oregon Experience | Tom McCall | Season 7 | Episode 703 | PBS">
            <a:extLst>
              <a:ext uri="{FF2B5EF4-FFF2-40B4-BE49-F238E27FC236}">
                <a16:creationId xmlns:a16="http://schemas.microsoft.com/office/drawing/2014/main" id="{E47BA9F9-CB1B-3787-9C63-1D08B09E7A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40373"/>
            <a:ext cx="8117712" cy="4566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DE25441-2249-5423-4655-2446E02D66A2}"/>
              </a:ext>
            </a:extLst>
          </p:cNvPr>
          <p:cNvSpPr txBox="1"/>
          <p:nvPr/>
        </p:nvSpPr>
        <p:spPr>
          <a:xfrm>
            <a:off x="8380637" y="2008772"/>
            <a:ext cx="3642609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“True quality [meaning quality of life] is absent if we allow social suffering to abide in an otherwise pristine environment.”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76642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9FFF2E-9CBB-5E10-AE96-FC75F5DA44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686" y="826798"/>
            <a:ext cx="4135581" cy="5204402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So, Maybe Some Rethinking </a:t>
            </a:r>
            <a:b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In Order</a:t>
            </a:r>
          </a:p>
        </p:txBody>
      </p:sp>
      <p:pic>
        <p:nvPicPr>
          <p:cNvPr id="3074" name="Picture 2" descr="Portland's Urban Growth Boundary Plots City Versus Country - Modern Farmer">
            <a:extLst>
              <a:ext uri="{FF2B5EF4-FFF2-40B4-BE49-F238E27FC236}">
                <a16:creationId xmlns:a16="http://schemas.microsoft.com/office/drawing/2014/main" id="{4DA76E83-97ED-B471-ED7E-AB13A85846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6267" y="655729"/>
            <a:ext cx="7395388" cy="5546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16497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03108D-FC54-F48B-0C5C-212BB2A2D9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There Are Many Reasons For The Current Situation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A819E3-8DAC-686E-B994-07613115AD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8397" y="2335290"/>
            <a:ext cx="10515600" cy="4351338"/>
          </a:xfrm>
        </p:spPr>
        <p:txBody>
          <a:bodyPr>
            <a:normAutofit/>
          </a:bodyPr>
          <a:lstStyle/>
          <a:p>
            <a:r>
              <a:rPr lang="en-US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Supply of Buildable Land (development-ready as well as raw supply)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Construction Cost Factors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Industry Structure Factors (supply of labor and developers, type of development)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Demand factors (population growth, household formation)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Process factors (planning process, time, permitting, fees)</a:t>
            </a:r>
          </a:p>
          <a:p>
            <a:endParaRPr lang="en-US" dirty="0">
              <a:latin typeface="Helvetica" pitchFamily="2" charset="0"/>
            </a:endParaRPr>
          </a:p>
          <a:p>
            <a:pPr marL="0" indent="0" algn="r">
              <a:buNone/>
            </a:pPr>
            <a:r>
              <a:rPr lang="en-US" sz="1600" i="1" dirty="0">
                <a:latin typeface="Helvetica" pitchFamily="2" charset="0"/>
              </a:rPr>
              <a:t>Source: University of Oregon</a:t>
            </a:r>
            <a:endParaRPr lang="en-US" sz="1600" i="1" dirty="0"/>
          </a:p>
        </p:txBody>
      </p:sp>
    </p:spTree>
    <p:extLst>
      <p:ext uri="{BB962C8B-B14F-4D97-AF65-F5344CB8AC3E}">
        <p14:creationId xmlns:p14="http://schemas.microsoft.com/office/powerpoint/2010/main" val="18742155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71E39A-11D5-7CEA-E863-A33CBFEA96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3250" y="343396"/>
            <a:ext cx="11273852" cy="1325563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But How Nimble Is The Land Use System?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6933CAE-DA49-4215-3C4B-7317763BA348}"/>
              </a:ext>
            </a:extLst>
          </p:cNvPr>
          <p:cNvSpPr txBox="1"/>
          <p:nvPr/>
        </p:nvSpPr>
        <p:spPr>
          <a:xfrm>
            <a:off x="471055" y="2008601"/>
            <a:ext cx="3560618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Currently grappling with housing AND holding 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on </a:t>
            </a:r>
            <a:r>
              <a:rPr lang="en-US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 SB 100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2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"/>
            </a:pPr>
            <a:r>
              <a:rPr lang="en-US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OHNA (Patterned after California)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"/>
            </a:pPr>
            <a:endParaRPr lang="en-US" sz="2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"/>
            </a:pPr>
            <a:r>
              <a:rPr lang="en-US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CFEC (an administrative rulemaking, not a statute).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E94F387-3415-5F4D-65FE-EDAB40DD42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9600" y="1629022"/>
            <a:ext cx="7772400" cy="422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6961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06EC6B-2951-E537-920A-0BA9EBDF0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564" y="365125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Lesson From California</a:t>
            </a:r>
          </a:p>
        </p:txBody>
      </p:sp>
      <p:pic>
        <p:nvPicPr>
          <p:cNvPr id="1026" name="Picture 2" descr="CEQA process flow chart">
            <a:extLst>
              <a:ext uri="{FF2B5EF4-FFF2-40B4-BE49-F238E27FC236}">
                <a16:creationId xmlns:a16="http://schemas.microsoft.com/office/drawing/2014/main" id="{36E7A232-A26B-8340-B40F-F0F5A6FDB6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9475" y="0"/>
            <a:ext cx="49625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890AB80-13B4-768A-4FCE-0ED6BFB43AFB}"/>
              </a:ext>
            </a:extLst>
          </p:cNvPr>
          <p:cNvSpPr txBox="1"/>
          <p:nvPr/>
        </p:nvSpPr>
        <p:spPr>
          <a:xfrm>
            <a:off x="283564" y="1690688"/>
            <a:ext cx="634208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The state has tons of polices and laws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General Plan Requirements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Climate Change/VMT Reduction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Habitat Conservation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Regional Housing Needs Assessment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California Environmental Quality Act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All piled on top of one another, so that every time reform is undertaken, things get more complicated not simpler. </a:t>
            </a:r>
          </a:p>
        </p:txBody>
      </p:sp>
    </p:spTree>
    <p:extLst>
      <p:ext uri="{BB962C8B-B14F-4D97-AF65-F5344CB8AC3E}">
        <p14:creationId xmlns:p14="http://schemas.microsoft.com/office/powerpoint/2010/main" val="359659932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75C0D1-C1D5-E719-7F60-5A5A16447E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899098" cy="1325563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Which Leads To A Kind Of Rubik’s Cube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7C54456-F78C-6F43-8AE3-232A177679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86945" y="1638360"/>
            <a:ext cx="4966855" cy="4939108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AB61DAD-7094-BE87-C705-8FFA863D74A1}"/>
              </a:ext>
            </a:extLst>
          </p:cNvPr>
          <p:cNvSpPr txBox="1"/>
          <p:nvPr/>
        </p:nvSpPr>
        <p:spPr>
          <a:xfrm>
            <a:off x="683756" y="2020497"/>
            <a:ext cx="485806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In theory, you can make it all work.</a:t>
            </a:r>
            <a:endParaRPr lang="en-US"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But everything has to fit together exactly right for it to work … which will almost certainly not happen.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And as in California, attempts to simplify the situation can get really complicated (and that of course favors the status quo). </a:t>
            </a:r>
          </a:p>
        </p:txBody>
      </p:sp>
    </p:spTree>
    <p:extLst>
      <p:ext uri="{BB962C8B-B14F-4D97-AF65-F5344CB8AC3E}">
        <p14:creationId xmlns:p14="http://schemas.microsoft.com/office/powerpoint/2010/main" val="29713157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E1FF63-027A-FCF5-0FB8-506E8A93EA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1833" y="290884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 What Do You Do?</a:t>
            </a:r>
          </a:p>
        </p:txBody>
      </p:sp>
    </p:spTree>
    <p:extLst>
      <p:ext uri="{BB962C8B-B14F-4D97-AF65-F5344CB8AC3E}">
        <p14:creationId xmlns:p14="http://schemas.microsoft.com/office/powerpoint/2010/main" val="13341261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E1FF63-027A-FCF5-0FB8-506E8A93EA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35463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Land Use Law’s Modest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70B7BE-F3B0-F81D-EE87-0421F23371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90750"/>
            <a:ext cx="5257800" cy="4667250"/>
          </a:xfrm>
        </p:spPr>
        <p:txBody>
          <a:bodyPr>
            <a:noAutofit/>
          </a:bodyPr>
          <a:lstStyle/>
          <a:p>
            <a:pPr marL="0" indent="0" algn="l">
              <a:spcBef>
                <a:spcPts val="0"/>
              </a:spcBef>
              <a:buNone/>
            </a:pPr>
            <a:r>
              <a:rPr lang="en-US" sz="240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1. Citizen Involvement</a:t>
            </a:r>
          </a:p>
          <a:p>
            <a:pPr marL="0" indent="0" algn="l">
              <a:spcBef>
                <a:spcPts val="0"/>
              </a:spcBef>
              <a:buNone/>
            </a:pPr>
            <a:r>
              <a:rPr lang="en-US" sz="240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2. </a:t>
            </a:r>
            <a:r>
              <a:rPr lang="en-US" sz="2400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Land Use Planning</a:t>
            </a:r>
            <a:endParaRPr lang="en-US" sz="2400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l">
              <a:spcBef>
                <a:spcPts val="0"/>
              </a:spcBef>
              <a:buNone/>
            </a:pPr>
            <a:r>
              <a:rPr lang="en-US" sz="240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3. Agricultural Land</a:t>
            </a:r>
          </a:p>
          <a:p>
            <a:pPr marL="0" indent="0" algn="l">
              <a:spcBef>
                <a:spcPts val="0"/>
              </a:spcBef>
              <a:buNone/>
            </a:pPr>
            <a:r>
              <a:rPr lang="en-US" sz="240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4. Forest Lands</a:t>
            </a:r>
          </a:p>
          <a:p>
            <a:pPr marL="0" indent="0" algn="l">
              <a:spcBef>
                <a:spcPts val="0"/>
              </a:spcBef>
              <a:buNone/>
            </a:pPr>
            <a:r>
              <a:rPr lang="en-US" sz="240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5. Open Spaces, Scenic and Historic Areas, and Natural Resources</a:t>
            </a:r>
          </a:p>
          <a:p>
            <a:pPr marL="0" indent="0" algn="l">
              <a:spcBef>
                <a:spcPts val="0"/>
              </a:spcBef>
              <a:buNone/>
            </a:pPr>
            <a:r>
              <a:rPr lang="en-US" sz="240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6. Air, Water, and Land Resources          Quality</a:t>
            </a:r>
          </a:p>
          <a:p>
            <a:pPr marL="0" indent="0" algn="l">
              <a:spcBef>
                <a:spcPts val="0"/>
              </a:spcBef>
              <a:buNone/>
            </a:pPr>
            <a:r>
              <a:rPr lang="en-US" sz="240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7. Areas Subject to Natural Disaster </a:t>
            </a:r>
          </a:p>
          <a:p>
            <a:pPr marL="0" indent="0" algn="l">
              <a:spcBef>
                <a:spcPts val="0"/>
              </a:spcBef>
              <a:buNone/>
            </a:pPr>
            <a:r>
              <a:rPr lang="en-US" sz="240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and Hazards</a:t>
            </a:r>
          </a:p>
          <a:p>
            <a:pPr marL="0" indent="0" algn="l">
              <a:spcBef>
                <a:spcPts val="0"/>
              </a:spcBef>
              <a:buNone/>
            </a:pPr>
            <a:r>
              <a:rPr lang="en-US" sz="240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8. Recreational Needs</a:t>
            </a:r>
          </a:p>
          <a:p>
            <a:pPr marL="0" indent="0" algn="l">
              <a:spcBef>
                <a:spcPts val="0"/>
              </a:spcBef>
              <a:buNone/>
            </a:pPr>
            <a:r>
              <a:rPr lang="en-US" sz="240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9. Economy of the State</a:t>
            </a:r>
          </a:p>
          <a:p>
            <a:pPr>
              <a:spcBef>
                <a:spcPts val="0"/>
              </a:spcBef>
            </a:pPr>
            <a:endParaRPr lang="en-US" sz="24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711BF11-07B6-610D-7BE1-68C4F54698A6}"/>
              </a:ext>
            </a:extLst>
          </p:cNvPr>
          <p:cNvSpPr txBox="1"/>
          <p:nvPr/>
        </p:nvSpPr>
        <p:spPr>
          <a:xfrm>
            <a:off x="6096000" y="2190750"/>
            <a:ext cx="552156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10. Housing</a:t>
            </a:r>
          </a:p>
          <a:p>
            <a:pPr algn="l"/>
            <a:r>
              <a:rPr lang="en-US" sz="240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11. Public Facilities and Services</a:t>
            </a:r>
          </a:p>
          <a:p>
            <a:pPr algn="l"/>
            <a:r>
              <a:rPr lang="en-US" sz="240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12. Transportation</a:t>
            </a:r>
          </a:p>
          <a:p>
            <a:pPr algn="l"/>
            <a:r>
              <a:rPr lang="en-US" sz="240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13. Energy Conservation</a:t>
            </a:r>
          </a:p>
          <a:p>
            <a:pPr algn="l"/>
            <a:r>
              <a:rPr lang="en-US" sz="240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14. Urbanization</a:t>
            </a:r>
          </a:p>
          <a:p>
            <a:pPr algn="l"/>
            <a:r>
              <a:rPr lang="en-US" sz="240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15. </a:t>
            </a:r>
            <a:r>
              <a:rPr lang="en-US" sz="2400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Willamette River</a:t>
            </a:r>
            <a:r>
              <a:rPr lang="en-US" sz="240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Greenway</a:t>
            </a:r>
          </a:p>
          <a:p>
            <a:pPr algn="l"/>
            <a:r>
              <a:rPr lang="en-US" sz="240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16. Estuarine Resources</a:t>
            </a:r>
          </a:p>
          <a:p>
            <a:pPr algn="l"/>
            <a:r>
              <a:rPr lang="en-US" sz="240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17. Coastal Shorelands</a:t>
            </a:r>
          </a:p>
          <a:p>
            <a:pPr algn="l"/>
            <a:r>
              <a:rPr lang="en-US" sz="240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18. Beaches and Dunes</a:t>
            </a:r>
          </a:p>
          <a:p>
            <a:pPr algn="l"/>
            <a:r>
              <a:rPr lang="en-US" sz="240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19. Ocean Resources</a:t>
            </a:r>
          </a:p>
        </p:txBody>
      </p:sp>
    </p:spTree>
    <p:extLst>
      <p:ext uri="{BB962C8B-B14F-4D97-AF65-F5344CB8AC3E}">
        <p14:creationId xmlns:p14="http://schemas.microsoft.com/office/powerpoint/2010/main" val="25211072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223D54-0C5E-C021-51D0-DF1FDC198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788877" cy="4968875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But McCall’s zealous advocacy of SB 100 didn’t come out of nowhere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C02882C-4F83-A475-3356-9AC29F8BF9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3124" y="0"/>
            <a:ext cx="4788876" cy="7476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9302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9FFF2E-9CBB-5E10-AE96-FC75F5DA44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7364" y="254289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So, Maybe A Fresh Start Is Needed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F5DE5D-C5C4-762B-4517-E4F19A2F46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7582" y="1919821"/>
            <a:ext cx="3718810" cy="493817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1. A few clear goals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2. Simplify, don’t complicate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3. Create simple, elegant coordination between the land use and housing laws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3074" name="Picture 2" descr="Portland's Urban Growth Boundary Plots City Versus Country - Modern Farmer">
            <a:extLst>
              <a:ext uri="{FF2B5EF4-FFF2-40B4-BE49-F238E27FC236}">
                <a16:creationId xmlns:a16="http://schemas.microsoft.com/office/drawing/2014/main" id="{4DA76E83-97ED-B471-ED7E-AB13A85846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1976" y="1714283"/>
            <a:ext cx="6365823" cy="4774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185983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67B02D-7FF4-C5D8-848D-A6A9690572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0764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To Get There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004F7F-1C0A-AC01-B7B6-64248C082B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7363" y="1676327"/>
            <a:ext cx="10515600" cy="4351338"/>
          </a:xfrm>
        </p:spPr>
        <p:txBody>
          <a:bodyPr>
            <a:normAutofit lnSpcReduction="10000"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Although Oregon’s land use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regime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is unique, Oregon’s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problems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are not.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Don’t be afraid to learn good and bad lessons from elsewhere.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There is often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comfort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in making things more complicated because it tends to preserve the status quo.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But that doesn’t solve the problem.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Shouldn’t Oregon be bold? 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Tom McCall was bold in response to a pressing problem of the day</a:t>
            </a:r>
          </a:p>
          <a:p>
            <a:pPr lvl="1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271615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67B02D-7FF4-C5D8-848D-A6A9690572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0764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Can Central Oregon Do?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004F7F-1C0A-AC01-B7B6-64248C082B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7363" y="1676327"/>
            <a:ext cx="10515600" cy="4351338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Well, you’re already doing a lot.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And you can’t control what goes on in Salem.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But: </a:t>
            </a:r>
          </a:p>
          <a:p>
            <a:pPr lvl="1">
              <a:spcBef>
                <a:spcPts val="0"/>
              </a:spcBef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Go through the excruciating process of the Housing Needs Analysis and the UGB expansions. Create elegant integration on the ground here.</a:t>
            </a:r>
          </a:p>
          <a:p>
            <a:pPr marL="457200" lvl="1" indent="0">
              <a:spcBef>
                <a:spcPts val="0"/>
              </a:spcBef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spcBef>
                <a:spcPts val="0"/>
              </a:spcBef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Don’t forget that it is not a binary housing market. There’s a “missing middle” that you need to serve somehow!</a:t>
            </a:r>
          </a:p>
          <a:p>
            <a:pPr lvl="1">
              <a:spcBef>
                <a:spcPts val="0"/>
              </a:spcBef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spcBef>
                <a:spcPts val="0"/>
              </a:spcBef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Remember that, in the end, it’s </a:t>
            </a:r>
            <a:r>
              <a:rPr lang="en-US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 about planning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 It’s about </a:t>
            </a:r>
            <a:r>
              <a:rPr lang="en-US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building housing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preserving land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 Keep those goals in mind.</a:t>
            </a:r>
          </a:p>
          <a:p>
            <a:pPr lvl="1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342634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28B47A56-24D6-E44D-BB41-7FE08B9EAA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992" y="234462"/>
            <a:ext cx="13716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1B2B715F-158D-13CF-52A8-CAB5D1D9B9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74422" y="4785519"/>
            <a:ext cx="9144000" cy="1655762"/>
          </a:xfrm>
        </p:spPr>
        <p:txBody>
          <a:bodyPr/>
          <a:lstStyle/>
          <a:p>
            <a:r>
              <a:rPr lang="en-US" b="1" cap="small" dirty="0"/>
              <a:t>Bill Fulton</a:t>
            </a:r>
          </a:p>
          <a:p>
            <a:r>
              <a:rPr lang="en-US" b="1" cap="small" dirty="0"/>
              <a:t>City Club, Bend, Oregon</a:t>
            </a:r>
          </a:p>
          <a:p>
            <a:r>
              <a:rPr lang="en-US" b="1" cap="small" dirty="0"/>
              <a:t> June 15, 2023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B6E3ECD-C3CB-C0EF-C105-1647BBD32C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65384" y="1244600"/>
            <a:ext cx="8487509" cy="2184400"/>
          </a:xfrm>
        </p:spPr>
        <p:txBody>
          <a:bodyPr>
            <a:normAutofit/>
          </a:bodyPr>
          <a:lstStyle/>
          <a:p>
            <a:r>
              <a:rPr lang="en-US" sz="5400" b="1" cap="small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 Years of the </a:t>
            </a:r>
            <a:br>
              <a:rPr lang="en-US" sz="5400" b="1" cap="small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5400" b="1" cap="small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Oregon Land Use Act</a:t>
            </a:r>
          </a:p>
        </p:txBody>
      </p:sp>
    </p:spTree>
    <p:extLst>
      <p:ext uri="{BB962C8B-B14F-4D97-AF65-F5344CB8AC3E}">
        <p14:creationId xmlns:p14="http://schemas.microsoft.com/office/powerpoint/2010/main" val="14631988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FF19F2-1277-7D91-6226-0D49339BC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the late ‘60s environmental concern became so intense …</a:t>
            </a:r>
          </a:p>
        </p:txBody>
      </p:sp>
      <p:pic>
        <p:nvPicPr>
          <p:cNvPr id="2062" name="Picture 14">
            <a:extLst>
              <a:ext uri="{FF2B5EF4-FFF2-40B4-BE49-F238E27FC236}">
                <a16:creationId xmlns:a16="http://schemas.microsoft.com/office/drawing/2014/main" id="{2D10C9CD-6B5F-855F-3412-5930D98500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445" y="1775434"/>
            <a:ext cx="9035673" cy="5082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95558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8E3032-4764-3B07-2A56-4D2C33F1A4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050323" cy="5496413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 that even </a:t>
            </a:r>
            <a:r>
              <a:rPr lang="en-US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Sports Illustrated </a:t>
            </a:r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couldn’t ignore it.</a:t>
            </a:r>
          </a:p>
        </p:txBody>
      </p:sp>
      <p:pic>
        <p:nvPicPr>
          <p:cNvPr id="3074" name="Picture 2" descr="1970 Sports Illustrated The Last Chance Now Environmental Warning  Ritchie-Calder">
            <a:extLst>
              <a:ext uri="{FF2B5EF4-FFF2-40B4-BE49-F238E27FC236}">
                <a16:creationId xmlns:a16="http://schemas.microsoft.com/office/drawing/2014/main" id="{7DAF4CF2-4076-A3BD-902D-65B4AC4E5D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3717" y="0"/>
            <a:ext cx="51514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21347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EAF006-721A-8207-0F86-0B9E3D07C0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9408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1970, this great environmental president </a:t>
            </a:r>
            <a:b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signed NEPA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C4F962-E82B-CCC1-55EA-B38D739FF3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Earth Day at 50: Why the legacy of the 1970s environmental movement is in  jeopardy">
            <a:extLst>
              <a:ext uri="{FF2B5EF4-FFF2-40B4-BE49-F238E27FC236}">
                <a16:creationId xmlns:a16="http://schemas.microsoft.com/office/drawing/2014/main" id="{770433E4-D85F-C2EF-FD2E-3ADCE05DC8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4466" y="1919650"/>
            <a:ext cx="7010702" cy="4730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76214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E39EF6-E806-C0F5-3ECB-33475A5351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But that was not the end. Soon land use emerged as a pressing national issue …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E781DF2-B6AB-AA23-4362-F356529898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30386" y="1982686"/>
            <a:ext cx="4165151" cy="5107019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D7DAC6A-7125-C6F9-0E56-D57A7CAA5122}"/>
              </a:ext>
            </a:extLst>
          </p:cNvPr>
          <p:cNvSpPr txBox="1"/>
          <p:nvPr/>
        </p:nvSpPr>
        <p:spPr>
          <a:xfrm>
            <a:off x="416167" y="1982686"/>
            <a:ext cx="6044009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2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Use of Land </a:t>
            </a:r>
            <a:r>
              <a:rPr lang="en-US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(1973): “There is a new mood in America,” which is “questioning the pace and direction of continued urban development patterns”.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3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Many moderate Republicans were alarmed by the land use trend.</a:t>
            </a:r>
            <a:endParaRPr lang="en-US" sz="3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3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21455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7272812B-BB20-253A-F64C-E2AD93819815}"/>
              </a:ext>
            </a:extLst>
          </p:cNvPr>
          <p:cNvSpPr txBox="1">
            <a:spLocks/>
          </p:cNvSpPr>
          <p:nvPr/>
        </p:nvSpPr>
        <p:spPr>
          <a:xfrm>
            <a:off x="427893" y="313348"/>
            <a:ext cx="4132383" cy="55364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 and Oregon was only one of many states looking at how to curb sprawl</a:t>
            </a: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E2DB8244-4243-CF93-BB61-C7D277E8BB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1814" y="0"/>
            <a:ext cx="7100186" cy="5813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0900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97BF22-3CFA-FA82-4A8F-9F07E1D4CD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Florida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4891EF-D0CB-EA48-2C07-351109CA7B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66301"/>
            <a:ext cx="4894385" cy="4891699"/>
          </a:xfrm>
        </p:spPr>
        <p:txBody>
          <a:bodyPr>
            <a:normAutofit/>
          </a:bodyPr>
          <a:lstStyle/>
          <a:p>
            <a:r>
              <a:rPr lang="en-US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Infrastructure had to be in place – or at least on the way – before development could occur. 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This led to fights between local governments and the state as to who had to pay for the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infastructure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026" name="Picture 2" descr="An aerial image of many homes in a Florida subdivision with small ponds">
            <a:extLst>
              <a:ext uri="{FF2B5EF4-FFF2-40B4-BE49-F238E27FC236}">
                <a16:creationId xmlns:a16="http://schemas.microsoft.com/office/drawing/2014/main" id="{77D34F84-F7DC-0402-FFC0-1385E138FE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8312" y="1387010"/>
            <a:ext cx="6353688" cy="4241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90280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8354</TotalTime>
  <Words>992</Words>
  <Application>Microsoft Macintosh PowerPoint</Application>
  <PresentationFormat>Widescreen</PresentationFormat>
  <Paragraphs>164</Paragraphs>
  <Slides>33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0" baseType="lpstr">
      <vt:lpstr>Arial</vt:lpstr>
      <vt:lpstr>Calibri</vt:lpstr>
      <vt:lpstr>Calibri Light</vt:lpstr>
      <vt:lpstr>Courier New</vt:lpstr>
      <vt:lpstr>Helvetica</vt:lpstr>
      <vt:lpstr>Wingdings</vt:lpstr>
      <vt:lpstr>Office Theme</vt:lpstr>
      <vt:lpstr>50 Years of the  Oregon Land Use Act</vt:lpstr>
      <vt:lpstr>Gov. Tom McCall’s Famous 1973 Speech – Which Stimulated Passage of SB 100</vt:lpstr>
      <vt:lpstr>But McCall’s zealous advocacy of SB 100 didn’t come out of nowhere</vt:lpstr>
      <vt:lpstr>In the late ‘60s environmental concern became so intense …</vt:lpstr>
      <vt:lpstr>… that even Sports Illustrated couldn’t ignore it.</vt:lpstr>
      <vt:lpstr>In 1970, this great environmental president  signed NEPA </vt:lpstr>
      <vt:lpstr>But that was not the end. Soon land use emerged as a pressing national issue …</vt:lpstr>
      <vt:lpstr>PowerPoint Presentation</vt:lpstr>
      <vt:lpstr>Florida</vt:lpstr>
      <vt:lpstr>Washington</vt:lpstr>
      <vt:lpstr>Maryland</vt:lpstr>
      <vt:lpstr>California</vt:lpstr>
      <vt:lpstr>Oregon</vt:lpstr>
      <vt:lpstr>PowerPoint Presentation</vt:lpstr>
      <vt:lpstr>But Things Have Changed</vt:lpstr>
      <vt:lpstr>Population Has Grown Rapidly (Though It’s Currently Flat)</vt:lpstr>
      <vt:lpstr>Housing Production Is Down (Though This Is Similar  To Other Western States)</vt:lpstr>
      <vt:lpstr>Housing Production Has Been Below Demand For Most Of The Last 30 Years</vt:lpstr>
      <vt:lpstr>And  Of Course Housing Prices Have Gone Through The Roof</vt:lpstr>
      <vt:lpstr>The Bottom Line</vt:lpstr>
      <vt:lpstr>So WWTD?   (What Would Tom Do Today?)</vt:lpstr>
      <vt:lpstr>Well, in his famous speech,Tom McCall also said this:</vt:lpstr>
      <vt:lpstr>So, Maybe Some Rethinking  Is In Order</vt:lpstr>
      <vt:lpstr>There Are Many Reasons For The Current Situation</vt:lpstr>
      <vt:lpstr>But How Nimble Is The Land Use System?</vt:lpstr>
      <vt:lpstr>A Lesson From California</vt:lpstr>
      <vt:lpstr>Which Leads To A Kind Of Rubik’s Cube</vt:lpstr>
      <vt:lpstr>So What Do You Do?</vt:lpstr>
      <vt:lpstr>The Land Use Law’s Modest Goals</vt:lpstr>
      <vt:lpstr>So, Maybe A Fresh Start Is Needed</vt:lpstr>
      <vt:lpstr>How To Get There</vt:lpstr>
      <vt:lpstr>What Can Central Oregon Do? </vt:lpstr>
      <vt:lpstr>50 Years of the  Oregon Land Use Act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Bend Speech</dc:title>
  <dc:creator>Bill Fulton</dc:creator>
  <cp:lastModifiedBy>Kim Gammond</cp:lastModifiedBy>
  <cp:revision>52</cp:revision>
  <dcterms:created xsi:type="dcterms:W3CDTF">2023-05-29T23:37:09Z</dcterms:created>
  <dcterms:modified xsi:type="dcterms:W3CDTF">2023-06-14T15:12:05Z</dcterms:modified>
</cp:coreProperties>
</file>