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36"/>
  </p:notesMasterIdLst>
  <p:sldIdLst>
    <p:sldId id="821" r:id="rId2"/>
    <p:sldId id="822" r:id="rId3"/>
    <p:sldId id="823" r:id="rId4"/>
    <p:sldId id="824" r:id="rId5"/>
    <p:sldId id="770" r:id="rId6"/>
    <p:sldId id="799" r:id="rId7"/>
    <p:sldId id="797" r:id="rId8"/>
    <p:sldId id="801" r:id="rId9"/>
    <p:sldId id="795" r:id="rId10"/>
    <p:sldId id="793" r:id="rId11"/>
    <p:sldId id="786" r:id="rId12"/>
    <p:sldId id="788" r:id="rId13"/>
    <p:sldId id="789" r:id="rId14"/>
    <p:sldId id="790" r:id="rId15"/>
    <p:sldId id="791" r:id="rId16"/>
    <p:sldId id="811" r:id="rId17"/>
    <p:sldId id="792" r:id="rId18"/>
    <p:sldId id="819" r:id="rId19"/>
    <p:sldId id="805" r:id="rId20"/>
    <p:sldId id="781" r:id="rId21"/>
    <p:sldId id="802" r:id="rId22"/>
    <p:sldId id="804" r:id="rId23"/>
    <p:sldId id="806" r:id="rId24"/>
    <p:sldId id="808" r:id="rId25"/>
    <p:sldId id="809" r:id="rId26"/>
    <p:sldId id="807" r:id="rId27"/>
    <p:sldId id="810" r:id="rId28"/>
    <p:sldId id="798" r:id="rId29"/>
    <p:sldId id="813" r:id="rId30"/>
    <p:sldId id="815" r:id="rId31"/>
    <p:sldId id="820" r:id="rId32"/>
    <p:sldId id="796" r:id="rId33"/>
    <p:sldId id="816" r:id="rId34"/>
    <p:sldId id="28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700"/>
    <a:srgbClr val="FF9403"/>
    <a:srgbClr val="FF9300"/>
    <a:srgbClr val="FFD579"/>
    <a:srgbClr val="00FDFF"/>
    <a:srgbClr val="FF6901"/>
    <a:srgbClr val="7A81FF"/>
    <a:srgbClr val="245F94"/>
    <a:srgbClr val="0080F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40" autoAdjust="0"/>
    <p:restoredTop sz="88767" autoAdjust="0"/>
  </p:normalViewPr>
  <p:slideViewPr>
    <p:cSldViewPr snapToGrid="0" snapToObjects="1">
      <p:cViewPr varScale="1">
        <p:scale>
          <a:sx n="112" d="100"/>
          <a:sy n="112" d="100"/>
        </p:scale>
        <p:origin x="44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-281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77D5F-2F7D-304B-AE34-89453DD4B4BE}" type="datetimeFigureOut">
              <a:rPr lang="en-US" smtClean="0"/>
              <a:t>8/13/24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0FB57-CA54-8046-A5F6-340775476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4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25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68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7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0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38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98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Deschutes County in 2047 = 300,000, Bend in 2047 = 166,000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14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5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capital: networks of social relationships that bind a place together, enabling it to function harmoniously and effectively. It’s based on mutual trust, cooperation, reciprocity.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07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Bonding Social Capital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in groups of people with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1">
                      <a:lumMod val="75000"/>
                    </a:schemeClr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backgrounds, perspectives, outlooks, values – a resource for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belonging and happiness.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Bridging Social Capital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in groups of people with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1">
                      <a:lumMod val="75000"/>
                    </a:schemeClr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backgrounds, perspectives, outlooks and values – a resource for healthy, functioning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communities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changing world.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08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Bonding Social Capital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in groups of people with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1">
                      <a:lumMod val="75000"/>
                    </a:schemeClr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backgrounds, perspectives, outlooks, values – a resource for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belonging and happiness.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Bridging Social Capital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in groups of people with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1">
                      <a:lumMod val="75000"/>
                    </a:schemeClr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backgrounds, perspectives, outlooks and values – a resource for healthy, functioning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communities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changing world.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2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26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28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70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14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0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1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4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91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21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46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0FB57-CA54-8046-A5F6-340775476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4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7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B13E-D5AF-485E-81A1-82A140076526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4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0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B13E-D5AF-485E-81A1-82A140076526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August 13,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1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jpg"/><Relationship Id="rId19" Type="http://schemas.openxmlformats.org/officeDocument/2006/relationships/image" Target="../media/image34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F4C7D-68AC-99DB-82CB-9FC4A885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en-US" sz="7200" b="1" dirty="0"/>
              <a:t>TODAY</a:t>
            </a:r>
          </a:p>
        </p:txBody>
      </p:sp>
      <p:pic>
        <p:nvPicPr>
          <p:cNvPr id="11" name="Picture 10" descr="A couple of women smiling&#10;&#10;Description automatically generated">
            <a:extLst>
              <a:ext uri="{FF2B5EF4-FFF2-40B4-BE49-F238E27FC236}">
                <a16:creationId xmlns:a16="http://schemas.microsoft.com/office/drawing/2014/main" id="{1E615D21-E9F0-41FD-40FD-52062424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r="13612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7" name="Picture 6" descr="A person and person holding glasses&#10;&#10;Description automatically generated">
            <a:extLst>
              <a:ext uri="{FF2B5EF4-FFF2-40B4-BE49-F238E27FC236}">
                <a16:creationId xmlns:a16="http://schemas.microsoft.com/office/drawing/2014/main" id="{650E2056-B46F-C0AD-B106-2DC905636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r="10198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9" name="Picture 8" descr="A couple of women smiling at the camera&#10;&#10;Description automatically generated">
            <a:extLst>
              <a:ext uri="{FF2B5EF4-FFF2-40B4-BE49-F238E27FC236}">
                <a16:creationId xmlns:a16="http://schemas.microsoft.com/office/drawing/2014/main" id="{7766EE42-AB76-66C2-848C-DAF5CE21A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082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A8F6A-E735-1797-D42C-3CF0F3F6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n>
                  <a:noFill/>
                </a:ln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US" sz="2400" dirty="0">
              <a:ln>
                <a:noFill/>
              </a:ln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fontAlgn="base">
              <a:spcBef>
                <a:spcPts val="0"/>
              </a:spcBef>
              <a:buSzPts val="1300"/>
            </a:pPr>
            <a:r>
              <a:rPr lang="en-US" sz="2400" b="1" u="none" strike="noStrike" kern="0" spc="0" dirty="0">
                <a:ln>
                  <a:noFill/>
                </a:ln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Unique organization focused on building a more informed and engaged community</a:t>
            </a:r>
            <a:endParaRPr lang="en-US" sz="2400" kern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fontAlgn="base">
              <a:spcBef>
                <a:spcPts val="0"/>
              </a:spcBef>
              <a:buSzPts val="1300"/>
            </a:pPr>
            <a:r>
              <a:rPr lang="en-US" sz="2400" b="1" u="none" strike="noStrike" kern="0" spc="0" dirty="0">
                <a:ln>
                  <a:noFill/>
                </a:ln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Fostering greater understanding on topics important to our future</a:t>
            </a:r>
            <a:endParaRPr lang="en-US" sz="2400" kern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fontAlgn="base">
              <a:spcBef>
                <a:spcPts val="0"/>
              </a:spcBef>
              <a:buSzPts val="1300"/>
            </a:pPr>
            <a:r>
              <a:rPr lang="en-US" sz="2400" b="1" u="none" strike="noStrike" kern="0" spc="0" dirty="0">
                <a:ln>
                  <a:noFill/>
                </a:ln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Forums on:</a:t>
            </a:r>
            <a:endParaRPr lang="en-US" sz="2400" kern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lvl="1" fontAlgn="base">
              <a:spcBef>
                <a:spcPts val="0"/>
              </a:spcBef>
              <a:buSzPts val="1300"/>
            </a:pPr>
            <a:r>
              <a:rPr lang="en-US" b="1" dirty="0">
                <a:ln>
                  <a:noFill/>
                </a:ln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Growing Houselessness in our region</a:t>
            </a:r>
            <a:endParaRPr lang="en-US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lvl="1" fontAlgn="base">
              <a:spcBef>
                <a:spcPts val="0"/>
              </a:spcBef>
              <a:buSzPts val="1300"/>
            </a:pPr>
            <a:r>
              <a:rPr lang="en-US" b="1" dirty="0">
                <a:ln>
                  <a:noFill/>
                </a:ln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Myth of Foster Care</a:t>
            </a:r>
            <a:endParaRPr lang="en-US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lvl="1" fontAlgn="base">
              <a:spcBef>
                <a:spcPts val="0"/>
              </a:spcBef>
              <a:buSzPts val="1300"/>
            </a:pPr>
            <a:r>
              <a:rPr lang="en-US" b="1" dirty="0">
                <a:ln>
                  <a:noFill/>
                </a:ln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Legalization of Psilocybin</a:t>
            </a:r>
            <a:endParaRPr lang="en-US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lvl="1" fontAlgn="base">
              <a:spcBef>
                <a:spcPts val="0"/>
              </a:spcBef>
              <a:buSzPts val="1300"/>
            </a:pPr>
            <a:r>
              <a:rPr lang="en-US" b="1" dirty="0">
                <a:ln>
                  <a:noFill/>
                </a:ln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E-Bikes</a:t>
            </a:r>
            <a:endParaRPr lang="en-US" dirty="0">
              <a:ln>
                <a:noFill/>
              </a:ln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pic>
        <p:nvPicPr>
          <p:cNvPr id="15" name="Picture 14" descr="A logo for a community&#10;&#10;Description automatically generated">
            <a:extLst>
              <a:ext uri="{FF2B5EF4-FFF2-40B4-BE49-F238E27FC236}">
                <a16:creationId xmlns:a16="http://schemas.microsoft.com/office/drawing/2014/main" id="{3A019989-E7F0-8910-7B91-C676FAD2B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66" y="194310"/>
            <a:ext cx="2511334" cy="19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F0C82-1C5D-49FA-449B-E099E639C55C}"/>
              </a:ext>
            </a:extLst>
          </p:cNvPr>
          <p:cNvSpPr txBox="1">
            <a:spLocks/>
          </p:cNvSpPr>
          <p:nvPr/>
        </p:nvSpPr>
        <p:spPr>
          <a:xfrm>
            <a:off x="1369855" y="550992"/>
            <a:ext cx="9987956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Audience Menti questions about values, change 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4BEF3-8171-031C-D692-7B93384BF481}"/>
              </a:ext>
            </a:extLst>
          </p:cNvPr>
          <p:cNvSpPr txBox="1"/>
          <p:nvPr/>
        </p:nvSpPr>
        <p:spPr>
          <a:xfrm>
            <a:off x="1442425" y="1414443"/>
            <a:ext cx="10324551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rgbClr val="245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MENTIUM POLL QUESTIONS HERE…</a:t>
            </a:r>
          </a:p>
        </p:txBody>
      </p:sp>
    </p:spTree>
    <p:extLst>
      <p:ext uri="{BB962C8B-B14F-4D97-AF65-F5344CB8AC3E}">
        <p14:creationId xmlns:p14="http://schemas.microsoft.com/office/powerpoint/2010/main" val="9404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8BB9484-2506-5D62-E7D7-6C4C07D9ECBA}"/>
              </a:ext>
            </a:extLst>
          </p:cNvPr>
          <p:cNvSpPr txBox="1">
            <a:spLocks/>
          </p:cNvSpPr>
          <p:nvPr/>
        </p:nvSpPr>
        <p:spPr>
          <a:xfrm>
            <a:off x="1369855" y="714282"/>
            <a:ext cx="9987956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There’s happiness…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CE9A6-2278-CF98-5011-B13CCFE13F42}"/>
              </a:ext>
            </a:extLst>
          </p:cNvPr>
          <p:cNvSpPr txBox="1"/>
          <p:nvPr/>
        </p:nvSpPr>
        <p:spPr>
          <a:xfrm>
            <a:off x="1442425" y="1515685"/>
            <a:ext cx="9785208" cy="264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positive emotion or feeling that comes from experiencing joy, contentment, or satisfaction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Happiness can be influenced by any number of external factors</a:t>
            </a:r>
          </a:p>
          <a:p>
            <a:pPr>
              <a:lnSpc>
                <a:spcPct val="130000"/>
              </a:lnSpc>
              <a:buClr>
                <a:schemeClr val="accent5">
                  <a:lumMod val="75000"/>
                </a:schemeClr>
              </a:buClr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Happiness can also be fleeting…</a:t>
            </a:r>
          </a:p>
        </p:txBody>
      </p:sp>
    </p:spTree>
    <p:extLst>
      <p:ext uri="{BB962C8B-B14F-4D97-AF65-F5344CB8AC3E}">
        <p14:creationId xmlns:p14="http://schemas.microsoft.com/office/powerpoint/2010/main" val="29188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F0C82-1C5D-49FA-449B-E099E639C55C}"/>
              </a:ext>
            </a:extLst>
          </p:cNvPr>
          <p:cNvSpPr txBox="1">
            <a:spLocks/>
          </p:cNvSpPr>
          <p:nvPr/>
        </p:nvSpPr>
        <p:spPr>
          <a:xfrm>
            <a:off x="1369855" y="714282"/>
            <a:ext cx="9987956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…and there’s well-being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4BEF3-8171-031C-D692-7B93384BF481}"/>
              </a:ext>
            </a:extLst>
          </p:cNvPr>
          <p:cNvSpPr txBox="1"/>
          <p:nvPr/>
        </p:nvSpPr>
        <p:spPr>
          <a:xfrm>
            <a:off x="1442425" y="1501617"/>
            <a:ext cx="9558509" cy="406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Well-being is a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broader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concept that encompasses not only our happiness, but also other dimensions…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indent="-45720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Meaningful relationships</a:t>
            </a:r>
          </a:p>
          <a:p>
            <a:pPr marL="800100" indent="-45720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Sense of purpose in life</a:t>
            </a:r>
          </a:p>
          <a:p>
            <a:pPr marL="800100" indent="-45720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Feelings of accomplishment</a:t>
            </a:r>
          </a:p>
          <a:p>
            <a:pPr marL="800100" indent="-45720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health</a:t>
            </a:r>
          </a:p>
          <a:p>
            <a:pPr marL="457200" indent="-45720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endParaRPr lang="en-US" sz="2800" b="1" dirty="0">
              <a:solidFill>
                <a:srgbClr val="245F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F0C82-1C5D-49FA-449B-E099E639C55C}"/>
              </a:ext>
            </a:extLst>
          </p:cNvPr>
          <p:cNvSpPr txBox="1">
            <a:spLocks/>
          </p:cNvSpPr>
          <p:nvPr/>
        </p:nvSpPr>
        <p:spPr>
          <a:xfrm>
            <a:off x="1369855" y="714282"/>
            <a:ext cx="9987956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Well-being is more stable and resilient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4BEF3-8171-031C-D692-7B93384BF481}"/>
              </a:ext>
            </a:extLst>
          </p:cNvPr>
          <p:cNvSpPr txBox="1"/>
          <p:nvPr/>
        </p:nvSpPr>
        <p:spPr>
          <a:xfrm>
            <a:off x="1442425" y="1471637"/>
            <a:ext cx="9755227" cy="262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Well-being is a more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stable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state than happiness – and less susceptible to momentary changes in circumstances.</a:t>
            </a:r>
          </a:p>
          <a:p>
            <a:pPr>
              <a:lnSpc>
                <a:spcPct val="140000"/>
              </a:lnSpc>
              <a:buClr>
                <a:schemeClr val="accent5">
                  <a:lumMod val="75000"/>
                </a:schemeClr>
              </a:buClr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Well-being is also more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resilient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face of the larger changes and challenges in our world.</a:t>
            </a:r>
          </a:p>
        </p:txBody>
      </p:sp>
    </p:spTree>
    <p:extLst>
      <p:ext uri="{BB962C8B-B14F-4D97-AF65-F5344CB8AC3E}">
        <p14:creationId xmlns:p14="http://schemas.microsoft.com/office/powerpoint/2010/main" val="32535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F0C82-1C5D-49FA-449B-E099E639C55C}"/>
              </a:ext>
            </a:extLst>
          </p:cNvPr>
          <p:cNvSpPr txBox="1">
            <a:spLocks/>
          </p:cNvSpPr>
          <p:nvPr/>
        </p:nvSpPr>
        <p:spPr>
          <a:xfrm>
            <a:off x="1369855" y="714282"/>
            <a:ext cx="10179720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Happiness is on the decline across the country…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4BEF3-8171-031C-D692-7B93384BF481}"/>
              </a:ext>
            </a:extLst>
          </p:cNvPr>
          <p:cNvSpPr txBox="1"/>
          <p:nvPr/>
        </p:nvSpPr>
        <p:spPr>
          <a:xfrm>
            <a:off x="1442425" y="1456647"/>
            <a:ext cx="10324551" cy="493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 of suicide in the U.S.:  increasing steadily since the 1990s. Causes:  mental health, social media, opioids, poor social safety net</a:t>
            </a: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70% of U.S. workers report at least one mental health condition.  84% say their workplace is a contributor.</a:t>
            </a: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Stress-related absenteeism attributed to loneliness in the U.S. costs employers an estimated $154 billion annually.</a:t>
            </a: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2800" b="1" dirty="0">
              <a:solidFill>
                <a:srgbClr val="245F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2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A4BEF3-8171-031C-D692-7B93384BF481}"/>
              </a:ext>
            </a:extLst>
          </p:cNvPr>
          <p:cNvSpPr txBox="1"/>
          <p:nvPr/>
        </p:nvSpPr>
        <p:spPr>
          <a:xfrm>
            <a:off x="1442425" y="1456647"/>
            <a:ext cx="10324551" cy="3808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Surgeon General: social isolation in U.S. is up – and household family engagement, companionship, social engagement are all down</a:t>
            </a: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isolation among older adults alone accounts for an estimated $6.7 billion in excess Medicare spending annually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social connections can increase risk of premature death as much as smoking up to 15 cigarettes a day.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D025A7-C10D-315A-870E-45F79A94C50C}"/>
              </a:ext>
            </a:extLst>
          </p:cNvPr>
          <p:cNvSpPr txBox="1">
            <a:spLocks/>
          </p:cNvSpPr>
          <p:nvPr/>
        </p:nvSpPr>
        <p:spPr>
          <a:xfrm>
            <a:off x="1369855" y="714282"/>
            <a:ext cx="9987956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…and social isolation is on the rise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85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F0C82-1C5D-49FA-449B-E099E639C55C}"/>
              </a:ext>
            </a:extLst>
          </p:cNvPr>
          <p:cNvSpPr txBox="1">
            <a:spLocks/>
          </p:cNvSpPr>
          <p:nvPr/>
        </p:nvSpPr>
        <p:spPr>
          <a:xfrm>
            <a:off x="1369855" y="714282"/>
            <a:ext cx="9987956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It’s a paradox here in ‘paradise’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4BEF3-8171-031C-D692-7B93384BF481}"/>
              </a:ext>
            </a:extLst>
          </p:cNvPr>
          <p:cNvSpPr txBox="1"/>
          <p:nvPr/>
        </p:nvSpPr>
        <p:spPr>
          <a:xfrm>
            <a:off x="1442424" y="1456647"/>
            <a:ext cx="10324551" cy="395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isolation is also rising in Central Oregon. The pandemic, remote working, isolating effect of parenting, aging in place can all contribute to a lack of belonging.</a:t>
            </a: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Oregon only scores 3.6 out of 5.0 in terms of the strength of its belonging indicators.</a:t>
            </a: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Deschutes County suicides have increased 4.1% annually since 2010.</a:t>
            </a: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F0C82-1C5D-49FA-449B-E099E639C55C}"/>
              </a:ext>
            </a:extLst>
          </p:cNvPr>
          <p:cNvSpPr txBox="1">
            <a:spLocks/>
          </p:cNvSpPr>
          <p:nvPr/>
        </p:nvSpPr>
        <p:spPr>
          <a:xfrm>
            <a:off x="1369854" y="714282"/>
            <a:ext cx="10822145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Collective happiness means managing paradoxes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4BEF3-8171-031C-D692-7B93384BF481}"/>
              </a:ext>
            </a:extLst>
          </p:cNvPr>
          <p:cNvSpPr txBox="1"/>
          <p:nvPr/>
        </p:nvSpPr>
        <p:spPr>
          <a:xfrm>
            <a:off x="1442425" y="1470715"/>
            <a:ext cx="10134223" cy="385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collective ‘happiness’ as a community is less a problem to solve than a series of ongoing paradoxes that need to be managed.</a:t>
            </a:r>
          </a:p>
          <a:p>
            <a:pPr>
              <a:lnSpc>
                <a:spcPct val="130000"/>
              </a:lnSpc>
              <a:buClr>
                <a:schemeClr val="accent5">
                  <a:lumMod val="75000"/>
                </a:schemeClr>
              </a:buClr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indent="-45720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Support</a:t>
            </a:r>
          </a:p>
          <a:p>
            <a:pPr marL="800100" indent="-45720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Individual</a:t>
            </a:r>
          </a:p>
          <a:p>
            <a:pPr marL="800100" indent="-45720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Both</a:t>
            </a:r>
          </a:p>
          <a:p>
            <a:pPr marL="800100" indent="-45720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my Fault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am Responsible</a:t>
            </a:r>
          </a:p>
          <a:p>
            <a:pPr marL="800100" indent="-45720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Belong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am on the Outside</a:t>
            </a:r>
          </a:p>
        </p:txBody>
      </p:sp>
    </p:spTree>
    <p:extLst>
      <p:ext uri="{BB962C8B-B14F-4D97-AF65-F5344CB8AC3E}">
        <p14:creationId xmlns:p14="http://schemas.microsoft.com/office/powerpoint/2010/main" val="28605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87A7-E852-B4F7-5DF3-2932B14F3AA4}"/>
              </a:ext>
            </a:extLst>
          </p:cNvPr>
          <p:cNvSpPr txBox="1"/>
          <p:nvPr/>
        </p:nvSpPr>
        <p:spPr>
          <a:xfrm>
            <a:off x="291991" y="346424"/>
            <a:ext cx="1108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algn="ctr"/>
            <a:r>
              <a:rPr lang="en-US" sz="4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Values, Change &amp; Happiness</a:t>
            </a:r>
          </a:p>
        </p:txBody>
      </p:sp>
    </p:spTree>
    <p:extLst>
      <p:ext uri="{BB962C8B-B14F-4D97-AF65-F5344CB8AC3E}">
        <p14:creationId xmlns:p14="http://schemas.microsoft.com/office/powerpoint/2010/main" val="163753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636761-E5DD-E85E-8F7E-9BF3E4B051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B8DB6F-FEF3-8210-6982-C38F6F85EDC7}"/>
              </a:ext>
            </a:extLst>
          </p:cNvPr>
          <p:cNvSpPr txBox="1">
            <a:spLocks/>
          </p:cNvSpPr>
          <p:nvPr/>
        </p:nvSpPr>
        <p:spPr>
          <a:xfrm>
            <a:off x="1440195" y="546974"/>
            <a:ext cx="9498013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About Steven…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47B4CF-C1C9-AF30-1ECE-F089B71F9997}"/>
              </a:ext>
            </a:extLst>
          </p:cNvPr>
          <p:cNvSpPr txBox="1"/>
          <p:nvPr/>
        </p:nvSpPr>
        <p:spPr>
          <a:xfrm>
            <a:off x="1430233" y="1257564"/>
            <a:ext cx="4492265" cy="294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Steven Ames</a:t>
            </a:r>
          </a:p>
          <a:p>
            <a:pPr marL="279400">
              <a:lnSpc>
                <a:spcPct val="120000"/>
              </a:lnSpc>
              <a:buClr>
                <a:schemeClr val="accent5">
                  <a:lumMod val="75000"/>
                </a:schemeClr>
              </a:buClr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Principal of Steven Ames Planning, dedicated to building strategic vision for the future of communities.  A Bend resident for 15 years.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4ECFBC-910F-1DD4-52F8-5D7D261A27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740" y="-151"/>
            <a:ext cx="3914946" cy="52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4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D948A-466F-1B8A-80D4-110C3413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325" y="335522"/>
            <a:ext cx="4333814" cy="1454051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ln>
                  <a:noFill/>
                </a:ln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IMAGINE THIS!</a:t>
            </a:r>
            <a:endParaRPr lang="en-US" sz="3600" dirty="0"/>
          </a:p>
        </p:txBody>
      </p:sp>
      <p:pic>
        <p:nvPicPr>
          <p:cNvPr id="12" name="Picture 11" descr="A person and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A2AD7AAF-4617-E3A1-1C13-21AD7ED804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r="16363" b="1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0" name="Picture 9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5B02C091-9E5F-C3F6-0C3F-444DBF1E5D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4" b="4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91531BD-B934-15BF-9CCA-9CA591B4DF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 r="2397" b="-1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5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3" name="Freeform: Shape 32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78299-E818-A99B-10D9-F3C1DC1B1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37029"/>
            <a:ext cx="4333468" cy="3639289"/>
          </a:xfrm>
        </p:spPr>
        <p:txBody>
          <a:bodyPr anchor="ctr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place: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… for civil and respectful conversations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…learn how to better talk to each other about challenging topics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…where you learning something new </a:t>
            </a:r>
            <a:r>
              <a:rPr lang="en-US" sz="1700" b="1" dirty="0">
                <a:ln>
                  <a:noFill/>
                </a:ln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and</a:t>
            </a: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relevant at every gathering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ln>
                  <a:noFill/>
                </a:ln>
                <a:solidFill>
                  <a:schemeClr val="tx2"/>
                </a:solidFill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…where problem solving happens!!</a:t>
            </a:r>
            <a:endParaRPr lang="en-US" sz="1700" dirty="0">
              <a:ln>
                <a:noFill/>
              </a:ln>
              <a:solidFill>
                <a:schemeClr val="tx2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1700" dirty="0">
              <a:solidFill>
                <a:schemeClr val="tx2"/>
              </a:solidFill>
            </a:endParaRPr>
          </a:p>
        </p:txBody>
      </p:sp>
      <p:pic>
        <p:nvPicPr>
          <p:cNvPr id="13" name="Picture 12" descr="A logo for a community&#10;&#10;Description automatically generated">
            <a:extLst>
              <a:ext uri="{FF2B5EF4-FFF2-40B4-BE49-F238E27FC236}">
                <a16:creationId xmlns:a16="http://schemas.microsoft.com/office/drawing/2014/main" id="{5E34BDEE-02E1-4C48-F61D-270E40B53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66" y="194310"/>
            <a:ext cx="2511334" cy="19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65D8C0-602C-11A8-79B1-CF047552BBA8}"/>
              </a:ext>
            </a:extLst>
          </p:cNvPr>
          <p:cNvSpPr txBox="1">
            <a:spLocks/>
          </p:cNvSpPr>
          <p:nvPr/>
        </p:nvSpPr>
        <p:spPr>
          <a:xfrm>
            <a:off x="1440195" y="710264"/>
            <a:ext cx="9498013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Community values vs. trends of change…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909AD-5B39-5CA6-8C99-1895F69F9074}"/>
              </a:ext>
            </a:extLst>
          </p:cNvPr>
          <p:cNvSpPr txBox="1"/>
          <p:nvPr/>
        </p:nvSpPr>
        <p:spPr>
          <a:xfrm>
            <a:off x="1430233" y="1487265"/>
            <a:ext cx="9771167" cy="290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values are things we love about living in a place – deeply held ideals that are widely shared. Things we do </a:t>
            </a:r>
            <a:r>
              <a:rPr lang="en-US" sz="27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want to lose going forward. </a:t>
            </a:r>
          </a:p>
          <a:p>
            <a:pPr marL="285750" indent="-28575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Trends of change are… global or national forces driving us into the future. Events over which we have less control.</a:t>
            </a:r>
          </a:p>
        </p:txBody>
      </p:sp>
    </p:spTree>
    <p:extLst>
      <p:ext uri="{BB962C8B-B14F-4D97-AF65-F5344CB8AC3E}">
        <p14:creationId xmlns:p14="http://schemas.microsoft.com/office/powerpoint/2010/main" val="144730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796832-E66C-FF95-59AC-7DCCE787FA3C}"/>
              </a:ext>
            </a:extLst>
          </p:cNvPr>
          <p:cNvSpPr txBox="1"/>
          <p:nvPr/>
        </p:nvSpPr>
        <p:spPr>
          <a:xfrm>
            <a:off x="1442425" y="1368746"/>
            <a:ext cx="10458228" cy="373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Environment, Recreational Opportunities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Feel, Friendliness, Personal Safety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Education and Health Care, First Responders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Arts, Culture, Music, Festivals, Community Events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Commitment to Community, Spirit of Collaboration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6952E9-4129-24CB-BE3E-16DC4C5D79EC}"/>
              </a:ext>
            </a:extLst>
          </p:cNvPr>
          <p:cNvSpPr txBox="1">
            <a:spLocks/>
          </p:cNvSpPr>
          <p:nvPr/>
        </p:nvSpPr>
        <p:spPr>
          <a:xfrm>
            <a:off x="1420837" y="705170"/>
            <a:ext cx="11558954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Here in Central Oregon, we share core values…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21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1ECF94-DE92-76FF-2A90-2FCE36242E73}"/>
              </a:ext>
            </a:extLst>
          </p:cNvPr>
          <p:cNvSpPr txBox="1">
            <a:spLocks/>
          </p:cNvSpPr>
          <p:nvPr/>
        </p:nvSpPr>
        <p:spPr>
          <a:xfrm>
            <a:off x="1369855" y="645210"/>
            <a:ext cx="10397121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There are global trends of change…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77569-EC56-7D3E-E067-D35EF6A68901}"/>
              </a:ext>
            </a:extLst>
          </p:cNvPr>
          <p:cNvSpPr txBox="1"/>
          <p:nvPr/>
        </p:nvSpPr>
        <p:spPr>
          <a:xfrm>
            <a:off x="1442425" y="1347300"/>
            <a:ext cx="10458228" cy="373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Growth &amp; Change, Migration, Urbanization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Change, Extreme Weather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Restructuring Economy, Scientific &amp; Technology Advances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Shifting Civic &amp; Cultural Norms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and Political Polarization</a:t>
            </a:r>
          </a:p>
        </p:txBody>
      </p:sp>
    </p:spTree>
    <p:extLst>
      <p:ext uri="{BB962C8B-B14F-4D97-AF65-F5344CB8AC3E}">
        <p14:creationId xmlns:p14="http://schemas.microsoft.com/office/powerpoint/2010/main" val="30222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03F790C-2108-6E47-CD65-0F1F8FEAFA28}"/>
              </a:ext>
            </a:extLst>
          </p:cNvPr>
          <p:cNvSpPr txBox="1">
            <a:spLocks/>
          </p:cNvSpPr>
          <p:nvPr/>
        </p:nvSpPr>
        <p:spPr>
          <a:xfrm>
            <a:off x="1369855" y="645210"/>
            <a:ext cx="10397121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…and there are local trends of change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AD5B9-BFFF-B217-D6A9-226ABEB78E32}"/>
              </a:ext>
            </a:extLst>
          </p:cNvPr>
          <p:cNvSpPr txBox="1"/>
          <p:nvPr/>
        </p:nvSpPr>
        <p:spPr>
          <a:xfrm>
            <a:off x="1442425" y="1333916"/>
            <a:ext cx="10458228" cy="373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Growth, Development, Traffic, Congestion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Climate: Hotter Weather, Drought, Wildfires and Smoke 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Diversifying Economy, Science &amp; Tech-based Start-ups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Growing Diversity, Income Inequality, Homelessness</a:t>
            </a:r>
          </a:p>
          <a:p>
            <a:pPr marL="285750" indent="-285750">
              <a:lnSpc>
                <a:spcPct val="18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and Political Polarization</a:t>
            </a:r>
          </a:p>
        </p:txBody>
      </p:sp>
    </p:spTree>
    <p:extLst>
      <p:ext uri="{BB962C8B-B14F-4D97-AF65-F5344CB8AC3E}">
        <p14:creationId xmlns:p14="http://schemas.microsoft.com/office/powerpoint/2010/main" val="16744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3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03F790C-2108-6E47-CD65-0F1F8FEAFA28}"/>
              </a:ext>
            </a:extLst>
          </p:cNvPr>
          <p:cNvSpPr txBox="1">
            <a:spLocks/>
          </p:cNvSpPr>
          <p:nvPr/>
        </p:nvSpPr>
        <p:spPr>
          <a:xfrm>
            <a:off x="1369855" y="645210"/>
            <a:ext cx="10397121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Our paradox – when values and change collide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D9EF0-1FCA-C353-6132-8E3AE6EDF98E}"/>
              </a:ext>
            </a:extLst>
          </p:cNvPr>
          <p:cNvSpPr txBox="1"/>
          <p:nvPr/>
        </p:nvSpPr>
        <p:spPr>
          <a:xfrm>
            <a:off x="1442426" y="1424094"/>
            <a:ext cx="9800198" cy="395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trends of change unfold, our communities change.</a:t>
            </a:r>
          </a:p>
          <a:p>
            <a:pPr>
              <a:lnSpc>
                <a:spcPct val="140000"/>
              </a:lnSpc>
              <a:buClr>
                <a:schemeClr val="accent5">
                  <a:lumMod val="75000"/>
                </a:schemeClr>
              </a:buClr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  <a:buClr>
                <a:schemeClr val="accent5">
                  <a:lumMod val="75000"/>
                </a:schemeClr>
              </a:buClr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core values – the reason many of us came here and why we stay here – can be challenged and our happiness can suffer.</a:t>
            </a:r>
          </a:p>
          <a:p>
            <a:pPr>
              <a:lnSpc>
                <a:spcPct val="120000"/>
              </a:lnSpc>
              <a:buClr>
                <a:schemeClr val="accent5">
                  <a:lumMod val="75000"/>
                </a:schemeClr>
              </a:buClr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we sustain our happiness – and build community well-being – in world of rapid change?</a:t>
            </a: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9BFF8-B84B-131E-C9EA-97198124990B}"/>
              </a:ext>
            </a:extLst>
          </p:cNvPr>
          <p:cNvSpPr txBox="1">
            <a:spLocks/>
          </p:cNvSpPr>
          <p:nvPr/>
        </p:nvSpPr>
        <p:spPr>
          <a:xfrm>
            <a:off x="1369855" y="645210"/>
            <a:ext cx="10397121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Social capital – a key to community well-being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849F2-FD8F-164F-2D74-65324E816BB7}"/>
              </a:ext>
            </a:extLst>
          </p:cNvPr>
          <p:cNvSpPr txBox="1"/>
          <p:nvPr/>
        </p:nvSpPr>
        <p:spPr>
          <a:xfrm>
            <a:off x="1442425" y="1480366"/>
            <a:ext cx="10534716" cy="362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capital: networks of social relationships that bind a place together, enabling it to function harmoniously and effectively.</a:t>
            </a:r>
          </a:p>
          <a:p>
            <a:pPr>
              <a:lnSpc>
                <a:spcPct val="140000"/>
              </a:lnSpc>
              <a:buClr>
                <a:schemeClr val="accent5">
                  <a:lumMod val="75000"/>
                </a:schemeClr>
              </a:buClr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capital exists in many forms: social groups, sports teams, after-school activities, book clubs, volunteer drives, boards and committees.</a:t>
            </a:r>
          </a:p>
          <a:p>
            <a:pPr>
              <a:lnSpc>
                <a:spcPct val="120000"/>
              </a:lnSpc>
              <a:buClr>
                <a:schemeClr val="accent5">
                  <a:lumMod val="75000"/>
                </a:schemeClr>
              </a:buClr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capital has also been on the decline for decades.</a:t>
            </a:r>
          </a:p>
        </p:txBody>
      </p:sp>
    </p:spTree>
    <p:extLst>
      <p:ext uri="{BB962C8B-B14F-4D97-AF65-F5344CB8AC3E}">
        <p14:creationId xmlns:p14="http://schemas.microsoft.com/office/powerpoint/2010/main" val="21682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9BFF8-B84B-131E-C9EA-97198124990B}"/>
              </a:ext>
            </a:extLst>
          </p:cNvPr>
          <p:cNvSpPr txBox="1">
            <a:spLocks/>
          </p:cNvSpPr>
          <p:nvPr/>
        </p:nvSpPr>
        <p:spPr>
          <a:xfrm>
            <a:off x="1369855" y="645210"/>
            <a:ext cx="10397121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‘Bonding’ vs. ‘bridging’ social capital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849F2-FD8F-164F-2D74-65324E816BB7}"/>
              </a:ext>
            </a:extLst>
          </p:cNvPr>
          <p:cNvSpPr txBox="1"/>
          <p:nvPr/>
        </p:nvSpPr>
        <p:spPr>
          <a:xfrm>
            <a:off x="1442426" y="1410026"/>
            <a:ext cx="10085010" cy="262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Bonding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social capital – works in groups of people with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accent1">
                      <a:lumMod val="75000"/>
                    </a:schemeClr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backgrounds, perspectives, outlooks, values.</a:t>
            </a:r>
          </a:p>
          <a:p>
            <a:pPr>
              <a:lnSpc>
                <a:spcPct val="140000"/>
              </a:lnSpc>
              <a:buClr>
                <a:schemeClr val="accent5">
                  <a:lumMod val="75000"/>
                </a:schemeClr>
              </a:buClr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Bridging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social capital – works in groups of people with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accent1">
                      <a:lumMod val="75000"/>
                    </a:schemeClr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backgrounds, perspectives, outlooks and values.</a:t>
            </a:r>
          </a:p>
        </p:txBody>
      </p:sp>
    </p:spTree>
    <p:extLst>
      <p:ext uri="{BB962C8B-B14F-4D97-AF65-F5344CB8AC3E}">
        <p14:creationId xmlns:p14="http://schemas.microsoft.com/office/powerpoint/2010/main" val="24769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9BFF8-B84B-131E-C9EA-97198124990B}"/>
              </a:ext>
            </a:extLst>
          </p:cNvPr>
          <p:cNvSpPr txBox="1">
            <a:spLocks/>
          </p:cNvSpPr>
          <p:nvPr/>
        </p:nvSpPr>
        <p:spPr>
          <a:xfrm>
            <a:off x="1369855" y="1214557"/>
            <a:ext cx="10822145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4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Bonding is about greater personal happiness…                                                 Bridging is about greater community well-being.</a:t>
            </a:r>
            <a:endParaRPr lang="en-US" sz="34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849F2-FD8F-164F-2D74-65324E816BB7}"/>
              </a:ext>
            </a:extLst>
          </p:cNvPr>
          <p:cNvSpPr txBox="1"/>
          <p:nvPr/>
        </p:nvSpPr>
        <p:spPr>
          <a:xfrm>
            <a:off x="1442426" y="1856686"/>
            <a:ext cx="10085010" cy="262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Bonding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social capital is the source for our feelings of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belonging, happiness and wellness.</a:t>
            </a:r>
          </a:p>
          <a:p>
            <a:pPr>
              <a:lnSpc>
                <a:spcPct val="140000"/>
              </a:lnSpc>
              <a:buClr>
                <a:schemeClr val="accent5">
                  <a:lumMod val="75000"/>
                </a:schemeClr>
              </a:buClr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Bridging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social capital is a resource for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healthy, functioning communities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changing world.</a:t>
            </a:r>
          </a:p>
        </p:txBody>
      </p:sp>
    </p:spTree>
    <p:extLst>
      <p:ext uri="{BB962C8B-B14F-4D97-AF65-F5344CB8AC3E}">
        <p14:creationId xmlns:p14="http://schemas.microsoft.com/office/powerpoint/2010/main" val="488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CE0E9C-EE07-EB84-3DD4-876725DE5E50}"/>
              </a:ext>
            </a:extLst>
          </p:cNvPr>
          <p:cNvSpPr txBox="1"/>
          <p:nvPr/>
        </p:nvSpPr>
        <p:spPr>
          <a:xfrm>
            <a:off x="137616" y="215799"/>
            <a:ext cx="11559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Self-Care + Community Care = </a:t>
            </a:r>
          </a:p>
          <a:p>
            <a:pPr marL="460375"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Collective Well-Being</a:t>
            </a:r>
          </a:p>
        </p:txBody>
      </p:sp>
    </p:spTree>
    <p:extLst>
      <p:ext uri="{BB962C8B-B14F-4D97-AF65-F5344CB8AC3E}">
        <p14:creationId xmlns:p14="http://schemas.microsoft.com/office/powerpoint/2010/main" val="5189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87A7-E852-B4F7-5DF3-2932B14F3AA4}"/>
              </a:ext>
            </a:extLst>
          </p:cNvPr>
          <p:cNvSpPr txBox="1"/>
          <p:nvPr/>
        </p:nvSpPr>
        <p:spPr>
          <a:xfrm>
            <a:off x="355491" y="219424"/>
            <a:ext cx="110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Conversation on</a:t>
            </a:r>
          </a:p>
          <a:p>
            <a:pPr marL="460375"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Self-Care &amp; Collective Well-Being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9B94D7-09DE-ED7E-C4D0-13CDB5D25DF7}"/>
              </a:ext>
            </a:extLst>
          </p:cNvPr>
          <p:cNvSpPr/>
          <p:nvPr/>
        </p:nvSpPr>
        <p:spPr>
          <a:xfrm>
            <a:off x="2644883" y="2369576"/>
            <a:ext cx="63825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algn="ctr"/>
            <a:r>
              <a:rPr lang="en-US" sz="3400" b="1" dirty="0">
                <a:solidFill>
                  <a:srgbClr val="F4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Moe and Steven</a:t>
            </a:r>
          </a:p>
        </p:txBody>
      </p:sp>
    </p:spTree>
    <p:extLst>
      <p:ext uri="{BB962C8B-B14F-4D97-AF65-F5344CB8AC3E}">
        <p14:creationId xmlns:p14="http://schemas.microsoft.com/office/powerpoint/2010/main" val="56615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176829-6799-3E2B-C5CA-E8D67A24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US" sz="4100" b="1" dirty="0">
                <a:ln>
                  <a:noFill/>
                </a:ln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HOW WE’LL DO IT</a:t>
            </a:r>
            <a:br>
              <a:rPr lang="en-US" sz="4100" dirty="0">
                <a:ln>
                  <a:noFill/>
                </a:ln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7E42F-A8C5-FC72-29F4-4D9299342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>
                <a:ln>
                  <a:noFill/>
                </a:ln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Bring in experts on topics you’ve told us are important to you </a:t>
            </a:r>
            <a:endParaRPr lang="en-US">
              <a:ln>
                <a:noFill/>
              </a:ln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>
                <a:ln>
                  <a:noFill/>
                </a:ln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Create opportunity to share your ideas with city leaders — different formats and times of day</a:t>
            </a:r>
            <a:endParaRPr lang="en-US">
              <a:ln>
                <a:noFill/>
              </a:ln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>
                <a:ln>
                  <a:noFill/>
                </a:ln>
                <a:effectLst/>
                <a:latin typeface="Helvetica Neue" panose="0200050300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Encourage all voices to be heard by sponsoring free attendance</a:t>
            </a:r>
            <a:endParaRPr lang="en-US">
              <a:ln>
                <a:noFill/>
              </a:ln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pic>
        <p:nvPicPr>
          <p:cNvPr id="6" name="Picture 5" descr="A group of people standing in front of a microphone&#10;&#10;Description automatically generated">
            <a:extLst>
              <a:ext uri="{FF2B5EF4-FFF2-40B4-BE49-F238E27FC236}">
                <a16:creationId xmlns:a16="http://schemas.microsoft.com/office/drawing/2014/main" id="{FC6D85A9-206D-8B46-F5F1-20F99C7D0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r="3025" b="1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group of people sitting on a stage&#10;&#10;Description automatically generated">
            <a:extLst>
              <a:ext uri="{FF2B5EF4-FFF2-40B4-BE49-F238E27FC236}">
                <a16:creationId xmlns:a16="http://schemas.microsoft.com/office/drawing/2014/main" id="{C63B838E-2A72-A3D9-D6EE-578D702DA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r="13347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8" name="Picture 7" descr="Two women sitting in chairs holding microphones&#10;&#10;Description automatically generated">
            <a:extLst>
              <a:ext uri="{FF2B5EF4-FFF2-40B4-BE49-F238E27FC236}">
                <a16:creationId xmlns:a16="http://schemas.microsoft.com/office/drawing/2014/main" id="{5F2F3653-491F-CBAE-F23C-B00C127AB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5" r="11888" b="2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pic>
        <p:nvPicPr>
          <p:cNvPr id="11" name="Picture 10" descr="A logo for a community&#10;&#10;Description automatically generated">
            <a:extLst>
              <a:ext uri="{FF2B5EF4-FFF2-40B4-BE49-F238E27FC236}">
                <a16:creationId xmlns:a16="http://schemas.microsoft.com/office/drawing/2014/main" id="{76C3B8C0-71F7-515B-31F8-E9F6311B2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4941140"/>
            <a:ext cx="2511334" cy="19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42D89-F422-CAF9-19F7-7FA490D0D98C}"/>
              </a:ext>
            </a:extLst>
          </p:cNvPr>
          <p:cNvSpPr txBox="1"/>
          <p:nvPr/>
        </p:nvSpPr>
        <p:spPr>
          <a:xfrm>
            <a:off x="355491" y="219424"/>
            <a:ext cx="110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turn…</a:t>
            </a:r>
          </a:p>
          <a:p>
            <a:pPr marL="460375"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Self-Care &amp; Collective Well-Being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6BA92E-F993-82C9-6A2B-9512B4D6B8A7}"/>
              </a:ext>
            </a:extLst>
          </p:cNvPr>
          <p:cNvSpPr/>
          <p:nvPr/>
        </p:nvSpPr>
        <p:spPr>
          <a:xfrm>
            <a:off x="2644883" y="2369576"/>
            <a:ext cx="63825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algn="ctr"/>
            <a:r>
              <a:rPr lang="en-US" sz="3400" b="1" dirty="0">
                <a:solidFill>
                  <a:srgbClr val="F4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Audience Discussions</a:t>
            </a:r>
          </a:p>
        </p:txBody>
      </p:sp>
    </p:spTree>
    <p:extLst>
      <p:ext uri="{BB962C8B-B14F-4D97-AF65-F5344CB8AC3E}">
        <p14:creationId xmlns:p14="http://schemas.microsoft.com/office/powerpoint/2010/main" val="14863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F0C82-1C5D-49FA-449B-E099E639C55C}"/>
              </a:ext>
            </a:extLst>
          </p:cNvPr>
          <p:cNvSpPr txBox="1">
            <a:spLocks/>
          </p:cNvSpPr>
          <p:nvPr/>
        </p:nvSpPr>
        <p:spPr>
          <a:xfrm>
            <a:off x="1371601" y="550992"/>
            <a:ext cx="10604500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Strategies for personal and community well-being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4BEF3-8171-031C-D692-7B93384BF481}"/>
              </a:ext>
            </a:extLst>
          </p:cNvPr>
          <p:cNvSpPr txBox="1"/>
          <p:nvPr/>
        </p:nvSpPr>
        <p:spPr>
          <a:xfrm>
            <a:off x="1442425" y="1414443"/>
            <a:ext cx="9347495" cy="3042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your top strategy for personal happiness and well-being?</a:t>
            </a:r>
          </a:p>
          <a:p>
            <a:pPr marL="228600" indent="-22860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endParaRPr lang="en-US" sz="1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40000"/>
              </a:lnSpc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endParaRPr lang="en-US" sz="1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+mj-lt"/>
              <a:buAutoNum type="arabicParenR"/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‘yours to do’ for our community’s collective well-being?</a:t>
            </a:r>
          </a:p>
        </p:txBody>
      </p:sp>
    </p:spTree>
    <p:extLst>
      <p:ext uri="{BB962C8B-B14F-4D97-AF65-F5344CB8AC3E}">
        <p14:creationId xmlns:p14="http://schemas.microsoft.com/office/powerpoint/2010/main" val="5835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102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65D8C0-602C-11A8-79B1-CF047552BBA8}"/>
              </a:ext>
            </a:extLst>
          </p:cNvPr>
          <p:cNvSpPr txBox="1">
            <a:spLocks/>
          </p:cNvSpPr>
          <p:nvPr/>
        </p:nvSpPr>
        <p:spPr>
          <a:xfrm>
            <a:off x="1440195" y="546974"/>
            <a:ext cx="9498013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Closing Remarks 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909AD-5B39-5CA6-8C99-1895F69F9074}"/>
              </a:ext>
            </a:extLst>
          </p:cNvPr>
          <p:cNvSpPr txBox="1"/>
          <p:nvPr/>
        </p:nvSpPr>
        <p:spPr>
          <a:xfrm>
            <a:off x="1430233" y="1257564"/>
            <a:ext cx="4665767" cy="356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Ruth Williamson</a:t>
            </a:r>
          </a:p>
          <a:p>
            <a:pPr marL="279400">
              <a:lnSpc>
                <a:spcPct val="120000"/>
              </a:lnSpc>
              <a:buClr>
                <a:schemeClr val="accent5">
                  <a:lumMod val="75000"/>
                </a:schemeClr>
              </a:buClr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member, </a:t>
            </a:r>
          </a:p>
          <a:p>
            <a:pPr marL="279400">
              <a:lnSpc>
                <a:spcPct val="120000"/>
              </a:lnSpc>
              <a:buClr>
                <a:schemeClr val="accent5">
                  <a:lumMod val="75000"/>
                </a:schemeClr>
              </a:buClr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Club of Central Oregon.</a:t>
            </a:r>
          </a:p>
          <a:p>
            <a:pPr marL="279400">
              <a:lnSpc>
                <a:spcPct val="120000"/>
              </a:lnSpc>
              <a:buClr>
                <a:schemeClr val="accent5">
                  <a:lumMod val="75000"/>
                </a:schemeClr>
              </a:buClr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Owner of Ruth Williamson Consulting, whole life coaching for teams and individuals.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4D889-F9D5-7722-B2DE-12B7D1FF2D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35"/>
          <a:stretch/>
        </p:blipFill>
        <p:spPr>
          <a:xfrm>
            <a:off x="6410739" y="0"/>
            <a:ext cx="3888983" cy="5205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29B45-0024-C847-9117-D8E00BD75B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738" y="-21103"/>
            <a:ext cx="3888983" cy="52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87A7-E852-B4F7-5DF3-2932B14F3AA4}"/>
              </a:ext>
            </a:extLst>
          </p:cNvPr>
          <p:cNvSpPr txBox="1"/>
          <p:nvPr/>
        </p:nvSpPr>
        <p:spPr>
          <a:xfrm>
            <a:off x="164991" y="346424"/>
            <a:ext cx="11474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TAKE CARE, BE WELL …</a:t>
            </a:r>
          </a:p>
        </p:txBody>
      </p:sp>
    </p:spTree>
    <p:extLst>
      <p:ext uri="{BB962C8B-B14F-4D97-AF65-F5344CB8AC3E}">
        <p14:creationId xmlns:p14="http://schemas.microsoft.com/office/powerpoint/2010/main" val="36164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-898347"/>
            <a:ext cx="9144000" cy="17612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buSzPts val="3000"/>
            </a:pPr>
            <a:r>
              <a:rPr lang="en-US" sz="3000" b="1" dirty="0"/>
              <a:t>Thank you to our annual sponsors and partners</a:t>
            </a:r>
            <a:endParaRPr dirty="0"/>
          </a:p>
        </p:txBody>
      </p:sp>
      <p:pic>
        <p:nvPicPr>
          <p:cNvPr id="85" name="Google Shape;85;p1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459" y="2763067"/>
            <a:ext cx="2057400" cy="84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5923" y="871254"/>
            <a:ext cx="1828800" cy="16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7870" y="3573170"/>
            <a:ext cx="2407447" cy="7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996" y="4854746"/>
            <a:ext cx="1834056" cy="7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BRH_BW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31394" y="1441715"/>
            <a:ext cx="3200400" cy="4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61550" y="2952217"/>
            <a:ext cx="2114120" cy="37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Text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27870" y="2816424"/>
            <a:ext cx="2715183" cy="55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78390" y="3745746"/>
            <a:ext cx="1930390" cy="80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77048" y="3688814"/>
            <a:ext cx="2177449" cy="101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4909" y="2739007"/>
            <a:ext cx="2514600" cy="80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4F00A48-AA97-0CD7-42B2-9E2675DDD4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0581" y="955507"/>
            <a:ext cx="1534421" cy="1286206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63A7886-0D90-3436-773F-A27AFB268A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459" y="983148"/>
            <a:ext cx="1368435" cy="136843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D8DB72D-847C-FFF6-37EF-4A87E604C2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8390" y="4756144"/>
            <a:ext cx="1660658" cy="1013002"/>
          </a:xfrm>
          <a:prstGeom prst="rect">
            <a:avLst/>
          </a:prstGeom>
        </p:spPr>
      </p:pic>
      <p:pic>
        <p:nvPicPr>
          <p:cNvPr id="12" name="Picture 11" descr="A black and white circle with letters in it&#10;&#10;Description automatically generated with low confidence">
            <a:extLst>
              <a:ext uri="{FF2B5EF4-FFF2-40B4-BE49-F238E27FC236}">
                <a16:creationId xmlns:a16="http://schemas.microsoft.com/office/drawing/2014/main" id="{9BAD7873-FE48-2FD7-64C6-DF73C2932A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98143" y="1027827"/>
            <a:ext cx="1663407" cy="1205223"/>
          </a:xfrm>
          <a:prstGeom prst="rect">
            <a:avLst/>
          </a:prstGeom>
        </p:spPr>
      </p:pic>
      <p:pic>
        <p:nvPicPr>
          <p:cNvPr id="13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0FEBE8A-9818-B0A1-BAB7-E9415A561D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4594" y="4043841"/>
            <a:ext cx="2514600" cy="424921"/>
          </a:xfrm>
          <a:prstGeom prst="rect">
            <a:avLst/>
          </a:prstGeom>
        </p:spPr>
      </p:pic>
      <p:pic>
        <p:nvPicPr>
          <p:cNvPr id="10" name="Picture 9" descr="A yellow and black circle with text&#10;&#10;Description automatically generated">
            <a:extLst>
              <a:ext uri="{FF2B5EF4-FFF2-40B4-BE49-F238E27FC236}">
                <a16:creationId xmlns:a16="http://schemas.microsoft.com/office/drawing/2014/main" id="{D2ED0960-140A-C90C-2666-3EA825BDBE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72921" y="4854746"/>
            <a:ext cx="2263949" cy="914400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F31C2E-5D71-9524-EC8A-A8D426EF1A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7426" y="4756144"/>
            <a:ext cx="3077116" cy="984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A7AB-86B9-7271-A99B-B2B60C04A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Contribute Today</a:t>
            </a:r>
          </a:p>
        </p:txBody>
      </p:sp>
      <p:pic>
        <p:nvPicPr>
          <p:cNvPr id="6" name="Content Placeholder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3E9F38A-4C69-B2FA-4E18-EA8CE8700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68" y="1825625"/>
            <a:ext cx="3420863" cy="4351338"/>
          </a:xfrm>
        </p:spPr>
      </p:pic>
      <p:pic>
        <p:nvPicPr>
          <p:cNvPr id="4" name="Picture 3" descr="A logo for a community&#10;&#10;Description automatically generated">
            <a:extLst>
              <a:ext uri="{FF2B5EF4-FFF2-40B4-BE49-F238E27FC236}">
                <a16:creationId xmlns:a16="http://schemas.microsoft.com/office/drawing/2014/main" id="{7C2D6BF3-3E9B-2464-343D-056B15F4A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66" y="194310"/>
            <a:ext cx="2511334" cy="19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87A7-E852-B4F7-5DF3-2932B14F3AA4}"/>
              </a:ext>
            </a:extLst>
          </p:cNvPr>
          <p:cNvSpPr txBox="1"/>
          <p:nvPr/>
        </p:nvSpPr>
        <p:spPr>
          <a:xfrm>
            <a:off x="317391" y="346424"/>
            <a:ext cx="1108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algn="ctr"/>
            <a:r>
              <a:rPr lang="en-US" sz="4600" b="1" dirty="0">
                <a:solidFill>
                  <a:srgbClr val="FF940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SHINY, HAPPY PEOPLE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A6B834-98F8-E76A-9FB6-1E82562AA44F}"/>
              </a:ext>
            </a:extLst>
          </p:cNvPr>
          <p:cNvSpPr/>
          <p:nvPr/>
        </p:nvSpPr>
        <p:spPr>
          <a:xfrm>
            <a:off x="2644883" y="2439916"/>
            <a:ext cx="6382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Moe Carrick and Steven 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B59E8-B9EC-0B08-D2C6-ABDBE0575B9F}"/>
              </a:ext>
            </a:extLst>
          </p:cNvPr>
          <p:cNvSpPr txBox="1"/>
          <p:nvPr/>
        </p:nvSpPr>
        <p:spPr>
          <a:xfrm>
            <a:off x="2464269" y="1071301"/>
            <a:ext cx="7338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none" dirty="0">
                <a:solidFill>
                  <a:srgbClr val="245F94"/>
                </a:solidFill>
                <a:latin typeface="Calibri"/>
                <a:cs typeface="Calibri"/>
              </a:rPr>
              <a:t>The Paradoxes of Living in Central Oregon</a:t>
            </a:r>
            <a:endParaRPr lang="en-US" sz="3200" b="1" dirty="0">
              <a:solidFill>
                <a:srgbClr val="245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68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65D8C0-602C-11A8-79B1-CF047552BBA8}"/>
              </a:ext>
            </a:extLst>
          </p:cNvPr>
          <p:cNvSpPr txBox="1">
            <a:spLocks/>
          </p:cNvSpPr>
          <p:nvPr/>
        </p:nvSpPr>
        <p:spPr>
          <a:xfrm>
            <a:off x="1440195" y="546974"/>
            <a:ext cx="9498013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cap="none" dirty="0">
                <a:solidFill>
                  <a:srgbClr val="FF940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About Moe…</a:t>
            </a:r>
            <a:endParaRPr lang="en-US" sz="3800" dirty="0">
              <a:solidFill>
                <a:srgbClr val="FF940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909AD-5B39-5CA6-8C99-1895F69F9074}"/>
              </a:ext>
            </a:extLst>
          </p:cNvPr>
          <p:cNvSpPr txBox="1"/>
          <p:nvPr/>
        </p:nvSpPr>
        <p:spPr>
          <a:xfrm>
            <a:off x="1430233" y="1257564"/>
            <a:ext cx="4807281" cy="2977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Moe Carrick</a:t>
            </a:r>
          </a:p>
          <a:p>
            <a:pPr marL="279400">
              <a:lnSpc>
                <a:spcPct val="120000"/>
              </a:lnSpc>
              <a:buClr>
                <a:schemeClr val="accent5">
                  <a:lumMod val="75000"/>
                </a:schemeClr>
              </a:buClr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Founder/CEO of Moementum, Inc., dedicated to facilitating human thriving at work for sustainable results. A Bend resident for 30 years.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A16CC-15E5-D201-30A2-11437AB171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740" y="0"/>
            <a:ext cx="3888983" cy="52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2E6E4-9FDB-2AC9-8F00-B6CFFB1BF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05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673F8-584A-A4BC-7314-ACC712EC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500" y="5679322"/>
            <a:ext cx="2559476" cy="737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87A7-E852-B4F7-5DF3-2932B14F3AA4}"/>
              </a:ext>
            </a:extLst>
          </p:cNvPr>
          <p:cNvSpPr txBox="1"/>
          <p:nvPr/>
        </p:nvSpPr>
        <p:spPr>
          <a:xfrm>
            <a:off x="291991" y="346424"/>
            <a:ext cx="1108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algn="ctr"/>
            <a:r>
              <a:rPr lang="en-US" sz="4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Paradox of Happiness</a:t>
            </a:r>
          </a:p>
        </p:txBody>
      </p:sp>
    </p:spTree>
    <p:extLst>
      <p:ext uri="{BB962C8B-B14F-4D97-AF65-F5344CB8AC3E}">
        <p14:creationId xmlns:p14="http://schemas.microsoft.com/office/powerpoint/2010/main" val="188967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14564</TotalTime>
  <Words>1307</Words>
  <Application>Microsoft Macintosh PowerPoint</Application>
  <PresentationFormat>Widescreen</PresentationFormat>
  <Paragraphs>175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Helvetica Neue</vt:lpstr>
      <vt:lpstr>Wingdings</vt:lpstr>
      <vt:lpstr>Office Theme</vt:lpstr>
      <vt:lpstr>TODAY</vt:lpstr>
      <vt:lpstr>IMAGINE THIS!</vt:lpstr>
      <vt:lpstr>HOW WE’LL DO IT </vt:lpstr>
      <vt:lpstr>Contribute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to our annual sponsors and partners</vt:lpstr>
    </vt:vector>
  </TitlesOfParts>
  <Company>Steven Ames Planning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summit</dc:title>
  <dc:creator>Steven Ames</dc:creator>
  <cp:lastModifiedBy>Kim Gammond</cp:lastModifiedBy>
  <cp:revision>2795</cp:revision>
  <cp:lastPrinted>2022-06-06T18:07:01Z</cp:lastPrinted>
  <dcterms:created xsi:type="dcterms:W3CDTF">2015-10-17T22:47:13Z</dcterms:created>
  <dcterms:modified xsi:type="dcterms:W3CDTF">2024-08-13T16:37:45Z</dcterms:modified>
</cp:coreProperties>
</file>