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3" r:id="rId2"/>
    <p:sldId id="256" r:id="rId3"/>
    <p:sldId id="281" r:id="rId4"/>
    <p:sldId id="282" r:id="rId5"/>
    <p:sldId id="283" r:id="rId6"/>
    <p:sldId id="264" r:id="rId7"/>
    <p:sldId id="270" r:id="rId8"/>
    <p:sldId id="271" r:id="rId9"/>
    <p:sldId id="265" r:id="rId10"/>
    <p:sldId id="278" r:id="rId11"/>
    <p:sldId id="279" r:id="rId12"/>
    <p:sldId id="268" r:id="rId13"/>
    <p:sldId id="272" r:id="rId14"/>
    <p:sldId id="273" r:id="rId15"/>
    <p:sldId id="274" r:id="rId16"/>
    <p:sldId id="269" r:id="rId17"/>
    <p:sldId id="284" r:id="rId18"/>
    <p:sldId id="285" r:id="rId19"/>
    <p:sldId id="275" r:id="rId20"/>
    <p:sldId id="286" r:id="rId21"/>
    <p:sldId id="276" r:id="rId22"/>
    <p:sldId id="280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6"/>
    <p:restoredTop sz="94768"/>
  </p:normalViewPr>
  <p:slideViewPr>
    <p:cSldViewPr snapToGrid="0">
      <p:cViewPr varScale="1">
        <p:scale>
          <a:sx n="83" d="100"/>
          <a:sy n="83" d="100"/>
        </p:scale>
        <p:origin x="22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DD3B-F140-46EC-9710-D136CB3857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8F2237-DE92-4CC3-8214-0B3A5D96524D}">
      <dgm:prSet/>
      <dgm:spPr/>
      <dgm:t>
        <a:bodyPr/>
        <a:lstStyle/>
        <a:p>
          <a:r>
            <a:rPr lang="en-US" dirty="0"/>
            <a:t>B</a:t>
          </a:r>
          <a:r>
            <a:rPr lang="en-US" b="0" i="0" dirty="0"/>
            <a:t>ringing in the family and friends to help support the parents</a:t>
          </a:r>
          <a:endParaRPr lang="en-US" dirty="0"/>
        </a:p>
      </dgm:t>
    </dgm:pt>
    <dgm:pt modelId="{824CFCBD-CEED-40E1-B153-FE224457DD9F}" type="parTrans" cxnId="{835CBAF4-6B8A-4F4D-92AE-FD6B2D41D3D9}">
      <dgm:prSet/>
      <dgm:spPr/>
      <dgm:t>
        <a:bodyPr/>
        <a:lstStyle/>
        <a:p>
          <a:endParaRPr lang="en-US"/>
        </a:p>
      </dgm:t>
    </dgm:pt>
    <dgm:pt modelId="{EFE672C6-9470-4772-8197-E5F651B8383E}" type="sibTrans" cxnId="{835CBAF4-6B8A-4F4D-92AE-FD6B2D41D3D9}">
      <dgm:prSet/>
      <dgm:spPr/>
      <dgm:t>
        <a:bodyPr/>
        <a:lstStyle/>
        <a:p>
          <a:endParaRPr lang="en-US"/>
        </a:p>
      </dgm:t>
    </dgm:pt>
    <dgm:pt modelId="{FE984F85-E88C-4B7D-8207-371B7852289E}">
      <dgm:prSet/>
      <dgm:spPr/>
      <dgm:t>
        <a:bodyPr/>
        <a:lstStyle/>
        <a:p>
          <a:r>
            <a:rPr lang="en-US" dirty="0"/>
            <a:t>W</a:t>
          </a:r>
          <a:r>
            <a:rPr lang="en-US" b="0" i="0" dirty="0"/>
            <a:t>orking with our community partners</a:t>
          </a:r>
          <a:endParaRPr lang="en-US" dirty="0"/>
        </a:p>
      </dgm:t>
    </dgm:pt>
    <dgm:pt modelId="{CCA79D5C-CF7E-45B6-97BA-1102998E2826}" type="parTrans" cxnId="{B39618CB-CEB2-44E2-9DB3-F90B0642DE7A}">
      <dgm:prSet/>
      <dgm:spPr/>
      <dgm:t>
        <a:bodyPr/>
        <a:lstStyle/>
        <a:p>
          <a:endParaRPr lang="en-US"/>
        </a:p>
      </dgm:t>
    </dgm:pt>
    <dgm:pt modelId="{D8059C60-4139-41F2-9A32-5AAC620AA9B1}" type="sibTrans" cxnId="{B39618CB-CEB2-44E2-9DB3-F90B0642DE7A}">
      <dgm:prSet/>
      <dgm:spPr/>
      <dgm:t>
        <a:bodyPr/>
        <a:lstStyle/>
        <a:p>
          <a:endParaRPr lang="en-US"/>
        </a:p>
      </dgm:t>
    </dgm:pt>
    <dgm:pt modelId="{E1C811EB-4F5C-47C3-92FD-0529A87282B7}">
      <dgm:prSet/>
      <dgm:spPr/>
      <dgm:t>
        <a:bodyPr/>
        <a:lstStyle/>
        <a:p>
          <a:r>
            <a:rPr lang="en-US" dirty="0"/>
            <a:t>W</a:t>
          </a:r>
          <a:r>
            <a:rPr lang="en-US" b="0" i="0" dirty="0"/>
            <a:t>orking with the parents in their home environment</a:t>
          </a:r>
          <a:endParaRPr lang="en-US" dirty="0"/>
        </a:p>
      </dgm:t>
    </dgm:pt>
    <dgm:pt modelId="{DA1DA794-03DA-4D7A-8CF5-BE2EAF0C4045}" type="parTrans" cxnId="{7C1CF9BF-5066-49FC-902D-0BFB6CFB0D55}">
      <dgm:prSet/>
      <dgm:spPr/>
      <dgm:t>
        <a:bodyPr/>
        <a:lstStyle/>
        <a:p>
          <a:endParaRPr lang="en-US"/>
        </a:p>
      </dgm:t>
    </dgm:pt>
    <dgm:pt modelId="{1408AD18-1CFC-4CCC-8855-2614D6EF4C7B}" type="sibTrans" cxnId="{7C1CF9BF-5066-49FC-902D-0BFB6CFB0D55}">
      <dgm:prSet/>
      <dgm:spPr/>
      <dgm:t>
        <a:bodyPr/>
        <a:lstStyle/>
        <a:p>
          <a:endParaRPr lang="en-US"/>
        </a:p>
      </dgm:t>
    </dgm:pt>
    <dgm:pt modelId="{BDA30DE0-1654-48BB-9056-5D979CC66858}">
      <dgm:prSet/>
      <dgm:spPr/>
      <dgm:t>
        <a:bodyPr/>
        <a:lstStyle/>
        <a:p>
          <a:r>
            <a:rPr lang="en-US" b="0" i="0" dirty="0"/>
            <a:t>Court involved after all other options are off the table</a:t>
          </a:r>
          <a:endParaRPr lang="en-US" dirty="0"/>
        </a:p>
      </dgm:t>
    </dgm:pt>
    <dgm:pt modelId="{77EC582B-A74B-4C18-B602-46FC374EE9DE}" type="parTrans" cxnId="{2977456E-EA65-4682-A380-56FDDBE49FFB}">
      <dgm:prSet/>
      <dgm:spPr/>
      <dgm:t>
        <a:bodyPr/>
        <a:lstStyle/>
        <a:p>
          <a:endParaRPr lang="en-US"/>
        </a:p>
      </dgm:t>
    </dgm:pt>
    <dgm:pt modelId="{85A34BFE-6F76-4A66-87F9-5F993C998FDD}" type="sibTrans" cxnId="{2977456E-EA65-4682-A380-56FDDBE49FFB}">
      <dgm:prSet/>
      <dgm:spPr/>
      <dgm:t>
        <a:bodyPr/>
        <a:lstStyle/>
        <a:p>
          <a:endParaRPr lang="en-US"/>
        </a:p>
      </dgm:t>
    </dgm:pt>
    <dgm:pt modelId="{86F17BFB-80B2-D843-86DC-0997EF87399A}" type="pres">
      <dgm:prSet presAssocID="{DE20DD3B-F140-46EC-9710-D136CB385734}" presName="vert0" presStyleCnt="0">
        <dgm:presLayoutVars>
          <dgm:dir/>
          <dgm:animOne val="branch"/>
          <dgm:animLvl val="lvl"/>
        </dgm:presLayoutVars>
      </dgm:prSet>
      <dgm:spPr/>
    </dgm:pt>
    <dgm:pt modelId="{E39765B8-AD3C-D041-9AD9-435219CC736C}" type="pres">
      <dgm:prSet presAssocID="{ED8F2237-DE92-4CC3-8214-0B3A5D96524D}" presName="thickLine" presStyleLbl="alignNode1" presStyleIdx="0" presStyleCnt="4"/>
      <dgm:spPr/>
    </dgm:pt>
    <dgm:pt modelId="{3246E8B3-2D47-AA4F-BF82-F0E9C1419ACD}" type="pres">
      <dgm:prSet presAssocID="{ED8F2237-DE92-4CC3-8214-0B3A5D96524D}" presName="horz1" presStyleCnt="0"/>
      <dgm:spPr/>
    </dgm:pt>
    <dgm:pt modelId="{B7AF2A26-34A1-9F41-8AAB-E07D2EE667E3}" type="pres">
      <dgm:prSet presAssocID="{ED8F2237-DE92-4CC3-8214-0B3A5D96524D}" presName="tx1" presStyleLbl="revTx" presStyleIdx="0" presStyleCnt="4"/>
      <dgm:spPr/>
    </dgm:pt>
    <dgm:pt modelId="{B304BFF8-1AA9-014F-9B01-C6689400C531}" type="pres">
      <dgm:prSet presAssocID="{ED8F2237-DE92-4CC3-8214-0B3A5D96524D}" presName="vert1" presStyleCnt="0"/>
      <dgm:spPr/>
    </dgm:pt>
    <dgm:pt modelId="{A10A843A-FFDD-7443-B74C-911FC427C8B4}" type="pres">
      <dgm:prSet presAssocID="{FE984F85-E88C-4B7D-8207-371B7852289E}" presName="thickLine" presStyleLbl="alignNode1" presStyleIdx="1" presStyleCnt="4"/>
      <dgm:spPr/>
    </dgm:pt>
    <dgm:pt modelId="{543CA636-7BC0-234D-924C-6B166CE7A410}" type="pres">
      <dgm:prSet presAssocID="{FE984F85-E88C-4B7D-8207-371B7852289E}" presName="horz1" presStyleCnt="0"/>
      <dgm:spPr/>
    </dgm:pt>
    <dgm:pt modelId="{5C3B7F75-3BF9-DA46-B9F3-C29B2E40FF13}" type="pres">
      <dgm:prSet presAssocID="{FE984F85-E88C-4B7D-8207-371B7852289E}" presName="tx1" presStyleLbl="revTx" presStyleIdx="1" presStyleCnt="4"/>
      <dgm:spPr/>
    </dgm:pt>
    <dgm:pt modelId="{794F11F9-0CD7-3F40-82D9-32134065E9BD}" type="pres">
      <dgm:prSet presAssocID="{FE984F85-E88C-4B7D-8207-371B7852289E}" presName="vert1" presStyleCnt="0"/>
      <dgm:spPr/>
    </dgm:pt>
    <dgm:pt modelId="{7D2D45D6-AA6E-7141-9E0E-D9F28453B4CF}" type="pres">
      <dgm:prSet presAssocID="{E1C811EB-4F5C-47C3-92FD-0529A87282B7}" presName="thickLine" presStyleLbl="alignNode1" presStyleIdx="2" presStyleCnt="4"/>
      <dgm:spPr/>
    </dgm:pt>
    <dgm:pt modelId="{624CD6D3-64AF-0A4A-B605-EC923205D5E5}" type="pres">
      <dgm:prSet presAssocID="{E1C811EB-4F5C-47C3-92FD-0529A87282B7}" presName="horz1" presStyleCnt="0"/>
      <dgm:spPr/>
    </dgm:pt>
    <dgm:pt modelId="{BA097922-A925-744D-9896-EF9D7879FACD}" type="pres">
      <dgm:prSet presAssocID="{E1C811EB-4F5C-47C3-92FD-0529A87282B7}" presName="tx1" presStyleLbl="revTx" presStyleIdx="2" presStyleCnt="4"/>
      <dgm:spPr/>
    </dgm:pt>
    <dgm:pt modelId="{5A98C876-91FA-E041-9F2C-267F869D6146}" type="pres">
      <dgm:prSet presAssocID="{E1C811EB-4F5C-47C3-92FD-0529A87282B7}" presName="vert1" presStyleCnt="0"/>
      <dgm:spPr/>
    </dgm:pt>
    <dgm:pt modelId="{AB3F1473-3E3F-0546-94B1-35B619C970D0}" type="pres">
      <dgm:prSet presAssocID="{BDA30DE0-1654-48BB-9056-5D979CC66858}" presName="thickLine" presStyleLbl="alignNode1" presStyleIdx="3" presStyleCnt="4"/>
      <dgm:spPr/>
    </dgm:pt>
    <dgm:pt modelId="{EA541EC2-E5FB-AE4B-A784-FEAE15EE187A}" type="pres">
      <dgm:prSet presAssocID="{BDA30DE0-1654-48BB-9056-5D979CC66858}" presName="horz1" presStyleCnt="0"/>
      <dgm:spPr/>
    </dgm:pt>
    <dgm:pt modelId="{3FA135BC-333A-6B43-A0E5-5FA14BDFD98B}" type="pres">
      <dgm:prSet presAssocID="{BDA30DE0-1654-48BB-9056-5D979CC66858}" presName="tx1" presStyleLbl="revTx" presStyleIdx="3" presStyleCnt="4"/>
      <dgm:spPr/>
    </dgm:pt>
    <dgm:pt modelId="{E1B94098-5DEB-D04D-B756-6574195DF04D}" type="pres">
      <dgm:prSet presAssocID="{BDA30DE0-1654-48BB-9056-5D979CC66858}" presName="vert1" presStyleCnt="0"/>
      <dgm:spPr/>
    </dgm:pt>
  </dgm:ptLst>
  <dgm:cxnLst>
    <dgm:cxn modelId="{8401562C-13DF-7D44-985A-92DBC7509AC3}" type="presOf" srcId="{ED8F2237-DE92-4CC3-8214-0B3A5D96524D}" destId="{B7AF2A26-34A1-9F41-8AAB-E07D2EE667E3}" srcOrd="0" destOrd="0" presId="urn:microsoft.com/office/officeart/2008/layout/LinedList"/>
    <dgm:cxn modelId="{379A6D50-E3FC-2E4E-A436-C83464C3764A}" type="presOf" srcId="{FE984F85-E88C-4B7D-8207-371B7852289E}" destId="{5C3B7F75-3BF9-DA46-B9F3-C29B2E40FF13}" srcOrd="0" destOrd="0" presId="urn:microsoft.com/office/officeart/2008/layout/LinedList"/>
    <dgm:cxn modelId="{2977456E-EA65-4682-A380-56FDDBE49FFB}" srcId="{DE20DD3B-F140-46EC-9710-D136CB385734}" destId="{BDA30DE0-1654-48BB-9056-5D979CC66858}" srcOrd="3" destOrd="0" parTransId="{77EC582B-A74B-4C18-B602-46FC374EE9DE}" sibTransId="{85A34BFE-6F76-4A66-87F9-5F993C998FDD}"/>
    <dgm:cxn modelId="{FE233B74-3E49-7546-8479-F30FAB8621D0}" type="presOf" srcId="{DE20DD3B-F140-46EC-9710-D136CB385734}" destId="{86F17BFB-80B2-D843-86DC-0997EF87399A}" srcOrd="0" destOrd="0" presId="urn:microsoft.com/office/officeart/2008/layout/LinedList"/>
    <dgm:cxn modelId="{90D001B9-B719-0D4D-9A85-0F88954A609E}" type="presOf" srcId="{BDA30DE0-1654-48BB-9056-5D979CC66858}" destId="{3FA135BC-333A-6B43-A0E5-5FA14BDFD98B}" srcOrd="0" destOrd="0" presId="urn:microsoft.com/office/officeart/2008/layout/LinedList"/>
    <dgm:cxn modelId="{7C1CF9BF-5066-49FC-902D-0BFB6CFB0D55}" srcId="{DE20DD3B-F140-46EC-9710-D136CB385734}" destId="{E1C811EB-4F5C-47C3-92FD-0529A87282B7}" srcOrd="2" destOrd="0" parTransId="{DA1DA794-03DA-4D7A-8CF5-BE2EAF0C4045}" sibTransId="{1408AD18-1CFC-4CCC-8855-2614D6EF4C7B}"/>
    <dgm:cxn modelId="{B39618CB-CEB2-44E2-9DB3-F90B0642DE7A}" srcId="{DE20DD3B-F140-46EC-9710-D136CB385734}" destId="{FE984F85-E88C-4B7D-8207-371B7852289E}" srcOrd="1" destOrd="0" parTransId="{CCA79D5C-CF7E-45B6-97BA-1102998E2826}" sibTransId="{D8059C60-4139-41F2-9A32-5AAC620AA9B1}"/>
    <dgm:cxn modelId="{782B2EE3-A28D-A04B-8E58-0C17206CEB2E}" type="presOf" srcId="{E1C811EB-4F5C-47C3-92FD-0529A87282B7}" destId="{BA097922-A925-744D-9896-EF9D7879FACD}" srcOrd="0" destOrd="0" presId="urn:microsoft.com/office/officeart/2008/layout/LinedList"/>
    <dgm:cxn modelId="{835CBAF4-6B8A-4F4D-92AE-FD6B2D41D3D9}" srcId="{DE20DD3B-F140-46EC-9710-D136CB385734}" destId="{ED8F2237-DE92-4CC3-8214-0B3A5D96524D}" srcOrd="0" destOrd="0" parTransId="{824CFCBD-CEED-40E1-B153-FE224457DD9F}" sibTransId="{EFE672C6-9470-4772-8197-E5F651B8383E}"/>
    <dgm:cxn modelId="{6A98937C-3471-7047-9612-5E9A467B7F79}" type="presParOf" srcId="{86F17BFB-80B2-D843-86DC-0997EF87399A}" destId="{E39765B8-AD3C-D041-9AD9-435219CC736C}" srcOrd="0" destOrd="0" presId="urn:microsoft.com/office/officeart/2008/layout/LinedList"/>
    <dgm:cxn modelId="{76B9955D-7E2A-614F-B51F-FBE71510AE7D}" type="presParOf" srcId="{86F17BFB-80B2-D843-86DC-0997EF87399A}" destId="{3246E8B3-2D47-AA4F-BF82-F0E9C1419ACD}" srcOrd="1" destOrd="0" presId="urn:microsoft.com/office/officeart/2008/layout/LinedList"/>
    <dgm:cxn modelId="{2528ACC8-E2E0-6940-985B-9D05D297968F}" type="presParOf" srcId="{3246E8B3-2D47-AA4F-BF82-F0E9C1419ACD}" destId="{B7AF2A26-34A1-9F41-8AAB-E07D2EE667E3}" srcOrd="0" destOrd="0" presId="urn:microsoft.com/office/officeart/2008/layout/LinedList"/>
    <dgm:cxn modelId="{A2F2EE69-B0EF-1C41-97D2-A8A6659BE954}" type="presParOf" srcId="{3246E8B3-2D47-AA4F-BF82-F0E9C1419ACD}" destId="{B304BFF8-1AA9-014F-9B01-C6689400C531}" srcOrd="1" destOrd="0" presId="urn:microsoft.com/office/officeart/2008/layout/LinedList"/>
    <dgm:cxn modelId="{D2C6ACD2-7145-8748-8FC8-498BC71A417E}" type="presParOf" srcId="{86F17BFB-80B2-D843-86DC-0997EF87399A}" destId="{A10A843A-FFDD-7443-B74C-911FC427C8B4}" srcOrd="2" destOrd="0" presId="urn:microsoft.com/office/officeart/2008/layout/LinedList"/>
    <dgm:cxn modelId="{7D5C3C8A-C91F-BA4A-A953-ECC9FC5E8389}" type="presParOf" srcId="{86F17BFB-80B2-D843-86DC-0997EF87399A}" destId="{543CA636-7BC0-234D-924C-6B166CE7A410}" srcOrd="3" destOrd="0" presId="urn:microsoft.com/office/officeart/2008/layout/LinedList"/>
    <dgm:cxn modelId="{E539A412-411E-6946-9260-5913B449A2BA}" type="presParOf" srcId="{543CA636-7BC0-234D-924C-6B166CE7A410}" destId="{5C3B7F75-3BF9-DA46-B9F3-C29B2E40FF13}" srcOrd="0" destOrd="0" presId="urn:microsoft.com/office/officeart/2008/layout/LinedList"/>
    <dgm:cxn modelId="{53546311-FF62-8444-8903-1C409475211D}" type="presParOf" srcId="{543CA636-7BC0-234D-924C-6B166CE7A410}" destId="{794F11F9-0CD7-3F40-82D9-32134065E9BD}" srcOrd="1" destOrd="0" presId="urn:microsoft.com/office/officeart/2008/layout/LinedList"/>
    <dgm:cxn modelId="{CF94E658-FA54-CA4A-A471-6CE1AFA267C1}" type="presParOf" srcId="{86F17BFB-80B2-D843-86DC-0997EF87399A}" destId="{7D2D45D6-AA6E-7141-9E0E-D9F28453B4CF}" srcOrd="4" destOrd="0" presId="urn:microsoft.com/office/officeart/2008/layout/LinedList"/>
    <dgm:cxn modelId="{3F450DA0-A9C9-9741-AEE7-789F8E826D17}" type="presParOf" srcId="{86F17BFB-80B2-D843-86DC-0997EF87399A}" destId="{624CD6D3-64AF-0A4A-B605-EC923205D5E5}" srcOrd="5" destOrd="0" presId="urn:microsoft.com/office/officeart/2008/layout/LinedList"/>
    <dgm:cxn modelId="{9E4EE2F9-CBBF-6E4A-AEA5-53EE0C67A6B9}" type="presParOf" srcId="{624CD6D3-64AF-0A4A-B605-EC923205D5E5}" destId="{BA097922-A925-744D-9896-EF9D7879FACD}" srcOrd="0" destOrd="0" presId="urn:microsoft.com/office/officeart/2008/layout/LinedList"/>
    <dgm:cxn modelId="{12E0184E-F158-1B40-B14B-BD8D82F68671}" type="presParOf" srcId="{624CD6D3-64AF-0A4A-B605-EC923205D5E5}" destId="{5A98C876-91FA-E041-9F2C-267F869D6146}" srcOrd="1" destOrd="0" presId="urn:microsoft.com/office/officeart/2008/layout/LinedList"/>
    <dgm:cxn modelId="{1720347B-4200-E646-BFEF-CCC8C7D5CE47}" type="presParOf" srcId="{86F17BFB-80B2-D843-86DC-0997EF87399A}" destId="{AB3F1473-3E3F-0546-94B1-35B619C970D0}" srcOrd="6" destOrd="0" presId="urn:microsoft.com/office/officeart/2008/layout/LinedList"/>
    <dgm:cxn modelId="{850826E8-5731-ED4F-944A-42DE0BB42C09}" type="presParOf" srcId="{86F17BFB-80B2-D843-86DC-0997EF87399A}" destId="{EA541EC2-E5FB-AE4B-A784-FEAE15EE187A}" srcOrd="7" destOrd="0" presId="urn:microsoft.com/office/officeart/2008/layout/LinedList"/>
    <dgm:cxn modelId="{C1E29B35-AA73-7741-8EA9-E898AEBD6F1D}" type="presParOf" srcId="{EA541EC2-E5FB-AE4B-A784-FEAE15EE187A}" destId="{3FA135BC-333A-6B43-A0E5-5FA14BDFD98B}" srcOrd="0" destOrd="0" presId="urn:microsoft.com/office/officeart/2008/layout/LinedList"/>
    <dgm:cxn modelId="{5210731A-CFAE-0746-8D7E-B1FBDB74AD30}" type="presParOf" srcId="{EA541EC2-E5FB-AE4B-A784-FEAE15EE187A}" destId="{E1B94098-5DEB-D04D-B756-6574195DF0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765B8-AD3C-D041-9AD9-435219CC736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F2A26-34A1-9F41-8AAB-E07D2EE667E3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</a:t>
          </a:r>
          <a:r>
            <a:rPr lang="en-US" sz="3100" b="0" i="0" kern="1200" dirty="0"/>
            <a:t>ringing in the family and friends to help support the parents</a:t>
          </a:r>
          <a:endParaRPr lang="en-US" sz="3100" kern="1200" dirty="0"/>
        </a:p>
      </dsp:txBody>
      <dsp:txXfrm>
        <a:off x="0" y="0"/>
        <a:ext cx="10515600" cy="1087834"/>
      </dsp:txXfrm>
    </dsp:sp>
    <dsp:sp modelId="{A10A843A-FFDD-7443-B74C-911FC427C8B4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B7F75-3BF9-DA46-B9F3-C29B2E40FF13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</a:t>
          </a:r>
          <a:r>
            <a:rPr lang="en-US" sz="3100" b="0" i="0" kern="1200" dirty="0"/>
            <a:t>orking with our community partners</a:t>
          </a:r>
          <a:endParaRPr lang="en-US" sz="3100" kern="1200" dirty="0"/>
        </a:p>
      </dsp:txBody>
      <dsp:txXfrm>
        <a:off x="0" y="1087834"/>
        <a:ext cx="10515600" cy="1087834"/>
      </dsp:txXfrm>
    </dsp:sp>
    <dsp:sp modelId="{7D2D45D6-AA6E-7141-9E0E-D9F28453B4C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97922-A925-744D-9896-EF9D7879FACD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</a:t>
          </a:r>
          <a:r>
            <a:rPr lang="en-US" sz="3100" b="0" i="0" kern="1200" dirty="0"/>
            <a:t>orking with the parents in their home environment</a:t>
          </a:r>
          <a:endParaRPr lang="en-US" sz="3100" kern="1200" dirty="0"/>
        </a:p>
      </dsp:txBody>
      <dsp:txXfrm>
        <a:off x="0" y="2175669"/>
        <a:ext cx="10515600" cy="1087834"/>
      </dsp:txXfrm>
    </dsp:sp>
    <dsp:sp modelId="{AB3F1473-3E3F-0546-94B1-35B619C970D0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135BC-333A-6B43-A0E5-5FA14BDFD98B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/>
            <a:t>Court involved after all other options are off the table</a:t>
          </a:r>
          <a:endParaRPr lang="en-US" sz="3100" kern="1200" dirty="0"/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5283C-FB79-3F4F-889D-BDF25B92E73B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7C871-6338-804D-A06B-B851D4449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Heather-Flow Chart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0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Paisley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69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Paisley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24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Paisley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Paisley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18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Paisley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54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5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0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Gabrielle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5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Gabrielle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7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Gabrielle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7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Paisley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7C871-6338-804D-A06B-B851D44491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1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7E28-9E18-EE97-F698-2080D2DA3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1B970-A7BA-0AB5-B446-1B256E395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049E3-FECB-A430-7DC2-D90157C4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24-66BD-0545-A490-341E59EB7CFE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8A1C-7222-490B-86B7-3E08E635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4A16-AC48-6088-09CC-5FD7F3E8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31E4-411B-E742-B496-393A8DDB4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8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CB7C-26EA-6ECD-CAAB-5DE63144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8AF6C-9214-729F-51FE-5C16A2410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ED5DE-81C5-124F-AC29-5BCA9510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24-66BD-0545-A490-341E59EB7CFE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7DC12-98FB-E44A-AA18-3912E57F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6CB51-AF81-F188-092A-732AF821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31E4-411B-E742-B496-393A8DDB4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C6FE18-A1CA-68DD-85A7-FB1FC23E0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63896-9F73-FB9F-CB6B-C2230A215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CBABA-93EC-7321-DB76-5977D73A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24-66BD-0545-A490-341E59EB7CFE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F9684-F67D-4D91-FC2B-EDB01840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6E146-8F3F-B180-4A96-A4746083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31E4-411B-E742-B496-393A8DDB4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7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5C00-C27B-4CFB-4A22-4D4D0FD0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E545-591B-E766-B64E-1C83F17EC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B215D-A08A-5356-C4A4-1E78592C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24-66BD-0545-A490-341E59EB7CFE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C5847-5453-26D0-72FA-B1272CF9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FB5F7-20AF-B68E-5816-F7716680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31E4-411B-E742-B496-393A8DDB4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2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882C-DDC6-3FBC-61D7-FF80DBF3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6DA8B-BDD4-87C9-3ECD-9FA00B3B0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F0937-15AC-13C3-CFB5-8D4DCEA2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24-66BD-0545-A490-341E59EB7CFE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9BBB0-8D6D-874B-A511-C7992DE9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4829-0BF2-D458-4F49-15AEB49F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31E4-411B-E742-B496-393A8DDB4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0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274B-1B0B-2434-122D-8EC0FA54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49D7-E7C9-9EB5-F352-B0748FC94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AA8D9-DAC9-6713-6685-6ACF2DCA6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E5060-1E8A-7B47-A6D2-93575944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24-66BD-0545-A490-341E59EB7CFE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D12C3-0168-1461-7312-616A64BB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C9883-36B4-FB86-E067-5A8B40C2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31E4-411B-E742-B496-393A8DDB4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5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3753D-AE10-8CD2-7657-B9CFDFE6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A5566-F00F-4AD8-961B-B60372140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ED327-99FC-08CE-BFD0-E4A5C321D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C98A4-E686-B961-D049-7808428E9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E26B9-7078-5D32-F616-B6EAFB39C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1B24C-8198-EEDC-A34C-9EBF3705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24-66BD-0545-A490-341E59EB7CFE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72D20-6497-8F00-8D27-1B49FB87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624BFE-2509-BF31-F559-08DF4B7D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31E4-411B-E742-B496-393A8DDB4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5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2732-E000-5769-2B65-37C1049F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45BAAD-5A36-A07A-2707-DBA4EC1F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24-66BD-0545-A490-341E59EB7CFE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03793-9852-15C7-7E12-D5D72710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1A5E8-FC5D-66DC-9335-E5C820F6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31E4-411B-E742-B496-393A8DDB4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4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32DAA-FF3A-2F7E-39FC-F8CDAC5B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24-66BD-0545-A490-341E59EB7CFE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839CA-FAA8-DF7E-632A-25858A67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48C0C-3240-508F-16B7-1ED3B5B4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31E4-411B-E742-B496-393A8DDB4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8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5939-1306-832B-9B6C-C0C6B5C2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EC45-9FE1-EF41-1711-448CBCD49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8DB70-2C48-8C73-D1BA-415257603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F30F6-B02D-D1E1-0A92-B92AD1BE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24-66BD-0545-A490-341E59EB7CFE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97768-7891-8EE7-ECE5-0CEA1EE4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D2FA0-40E4-271B-FC56-A583D9FC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31E4-411B-E742-B496-393A8DDB4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669F-8EB6-6B3F-558E-AB11DB10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9267A-FC91-96D7-C622-556E9BBE6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37ECB-12CD-9EF3-3BD7-CBC8BEDEB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526D6-AF6C-CABB-C054-DF306590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24-66BD-0545-A490-341E59EB7CFE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E68-ADB5-905C-31AF-B26FEE7A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2D503-86A2-9978-3E28-F667121B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31E4-411B-E742-B496-393A8DDB4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1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9B0FD-3BE8-A275-DAD7-B66E1929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B372A-62BC-01E0-5A66-12F2F810E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6339C-172F-547F-5E49-2D79A5506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DEF24-66BD-0545-A490-341E59EB7CFE}" type="datetimeFigureOut">
              <a:rPr lang="en-US" smtClean="0"/>
              <a:t>5/9/24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247B-89AD-F33B-A1E7-D740AAB2E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79601-C32A-FD2F-7F7A-16524D008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F31E4-411B-E742-B496-393A8DDB4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g"/><Relationship Id="rId19" Type="http://schemas.openxmlformats.org/officeDocument/2006/relationships/image" Target="../media/image21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ands holding paper cut out of people&#10;&#10;Description automatically generated">
            <a:extLst>
              <a:ext uri="{FF2B5EF4-FFF2-40B4-BE49-F238E27FC236}">
                <a16:creationId xmlns:a16="http://schemas.microsoft.com/office/drawing/2014/main" id="{D06AC1EE-436E-4DEA-7D5B-7D7F10EC8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4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32657-FDA7-11A4-B034-BF673D36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Adoption &amp; Safe Families Act (1997)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3C64A-662B-6F21-CC5F-69F3B6273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 lnSpcReduction="20000"/>
          </a:bodyPr>
          <a:lstStyle/>
          <a:p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3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mary Plan: Reunification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Concurrent Plans: </a:t>
            </a:r>
          </a:p>
          <a:p>
            <a:pPr lvl="1"/>
            <a:r>
              <a:rPr lang="en-US" sz="2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Adoption, </a:t>
            </a:r>
          </a:p>
          <a:p>
            <a:pPr lvl="1"/>
            <a:r>
              <a:rPr lang="en-US" sz="2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Guardianship,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Another Permanent Planned Living Arrangement (16+),</a:t>
            </a:r>
          </a:p>
          <a:p>
            <a:pPr lvl="1"/>
            <a:r>
              <a:rPr lang="en-US" sz="2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Fit &amp; Willing Relative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2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FE7B-AB4B-DF0F-CDEA-3FBBA5A3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914401"/>
            <a:ext cx="8074815" cy="4855464"/>
          </a:xfrm>
        </p:spPr>
        <p:txBody>
          <a:bodyPr anchor="t">
            <a:normAutofit/>
          </a:bodyPr>
          <a:lstStyle/>
          <a:p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Identifying the strengths/needs of the parents &amp; children for intentional case planning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In-Home Safety Plan Criteria: Home-like Setting, No Barriers, Willing Parent, Safety Service Providers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Focus on building up family's natural supports: Relatives, Friends, Kith/Kin, Neighbors, Service Providers, Educators, etc.</a:t>
            </a:r>
            <a:br>
              <a:rPr lang="en-US" sz="1700" dirty="0"/>
            </a:b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97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59F4-5128-5BCD-ADCE-F79AFE452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207" y="2789118"/>
            <a:ext cx="9144000" cy="2387600"/>
          </a:xfrm>
        </p:spPr>
        <p:txBody>
          <a:bodyPr>
            <a:noAutofit/>
          </a:bodyPr>
          <a:lstStyle/>
          <a:p>
            <a:r>
              <a:rPr lang="en-US" sz="5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Gabrielle Allender, </a:t>
            </a:r>
            <a:r>
              <a:rPr lang="en-US" sz="5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LCSW</a:t>
            </a:r>
            <a:br>
              <a:rPr lang="en-US" sz="5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Director of Client Programs &amp; Prevention</a:t>
            </a:r>
            <a:br>
              <a:rPr lang="en-US" sz="5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KIDS Center</a:t>
            </a:r>
            <a:endParaRPr lang="en-US" sz="5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DBB3C-ED9F-95AC-8FD5-D795474B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KIDS Center: 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34C78-AFC7-BBA1-4620-303FC6374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349661"/>
            <a:ext cx="8074815" cy="3420203"/>
          </a:xfrm>
        </p:spPr>
        <p:txBody>
          <a:bodyPr anchor="t"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Child Advocacy Center serving Central Oregon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Improve services and outcomes for families impacted by abuse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Collaborate</a:t>
            </a: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closely with partners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Gather information to aid in the child abuse investigation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82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B31DD-83B4-4715-267C-2FA16976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39" y="569231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We Do?</a:t>
            </a:r>
            <a:r>
              <a:rPr lang="en-US" sz="7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0D16C-0204-D6EA-1B6B-EAF0D1B4D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106592"/>
            <a:ext cx="8074815" cy="3973937"/>
          </a:xfrm>
        </p:spPr>
        <p:txBody>
          <a:bodyPr anchor="t"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Trauma informed child abuse evaluation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Child shares story in one-on-one session with specially trained interviewer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Recorded and observed by law enforcement and ODHS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Child receives a child friendly head to toe medical exam.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Family gains a family advocate.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Access to evidence-based trauma therapy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6195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C4558-B952-4209-E4D4-AD17E680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7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Can YOU Do?</a:t>
            </a:r>
            <a:r>
              <a:rPr lang="en-US" sz="6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94C9B-0ACA-C643-FEBD-2F499B9B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476981"/>
            <a:ext cx="8074815" cy="3292883"/>
          </a:xfrm>
        </p:spPr>
        <p:txBody>
          <a:bodyPr anchor="t"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It’s adults’ responsibility to protect children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Take a KIDS Center prevention training – learn signs and facts and report</a:t>
            </a: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Connect with families you know </a:t>
            </a: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Engage in community projects that strengthen supports for families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4596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59F4-5128-5BCD-ADCE-F79AFE452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70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Paisley Pijuan, LCSW Pediatric Behavioral Health Consultant</a:t>
            </a: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Mosaic Community Health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4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1D0FF-8115-BE64-E89F-81574EA4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Neurobiology and the Brain</a:t>
            </a:r>
            <a:br>
              <a:rPr lang="en-US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you may see in a child:</a:t>
            </a:r>
            <a:b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CAE94-11D5-57F3-3602-9B5F7F28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40" y="1188637"/>
            <a:ext cx="6407887" cy="4778491"/>
          </a:xfrm>
        </p:spPr>
        <p:txBody>
          <a:bodyPr anchor="ctr">
            <a:normAutofit fontScale="6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b="1" u="none" strike="noStrike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8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Brain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4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4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difficulty thinking, learning and concentrating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US" sz="4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4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Impaired memory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US" sz="4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4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Difficulty switching from 1 thought/activity to another (transitions)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8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1D0FF-8115-BE64-E89F-81574EA4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Neurobiology and the Brain</a:t>
            </a:r>
            <a:br>
              <a:rPr lang="en-US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you may see in a child:</a:t>
            </a:r>
            <a:b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CAE94-11D5-57F3-3602-9B5F7F28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5706550" cy="4892428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Body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Inability to control physical responses to stress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US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Stomach aches, headaches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US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Chronic Illnesses (even into adulthood)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133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1D0FF-8115-BE64-E89F-81574EA4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Neurobiology and the Brain</a:t>
            </a:r>
            <a:b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 you may see in a child:</a:t>
            </a:r>
            <a:b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9FCBD69-9A46-AA08-9A89-08A0BC656B10}"/>
              </a:ext>
            </a:extLst>
          </p:cNvPr>
          <p:cNvSpPr txBox="1"/>
          <p:nvPr/>
        </p:nvSpPr>
        <p:spPr>
          <a:xfrm>
            <a:off x="5138928" y="1338729"/>
            <a:ext cx="4795584" cy="4180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effectLst/>
              </a:rPr>
              <a:t>Emotions</a:t>
            </a:r>
            <a:endParaRPr lang="en-US" sz="3200" b="1" dirty="0">
              <a:effectLst/>
            </a:endParaRP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Feeling unsafe</a:t>
            </a: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Difficulty regulating emotions </a:t>
            </a: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Difficulty with attachment and trust</a:t>
            </a: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Depression and or anxiety </a:t>
            </a: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Low self-esteem</a:t>
            </a: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Trouble with friendships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05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59F4-5128-5BCD-ADCE-F79AFE452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10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Heather Dion, </a:t>
            </a:r>
            <a:b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Executive Director </a:t>
            </a:r>
            <a:b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b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CASA of Central Oregon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B5492-84FE-CE3B-CD10-B97408A12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4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1D0FF-8115-BE64-E89F-81574EA4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Neurobiology and the Brain</a:t>
            </a:r>
            <a:b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 you may see in a child:</a:t>
            </a:r>
            <a:b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9FCBD69-9A46-AA08-9A89-08A0BC656B10}"/>
              </a:ext>
            </a:extLst>
          </p:cNvPr>
          <p:cNvSpPr txBox="1"/>
          <p:nvPr/>
        </p:nvSpPr>
        <p:spPr>
          <a:xfrm>
            <a:off x="5138928" y="1338729"/>
            <a:ext cx="4795584" cy="4180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u="sng" dirty="0">
                <a:effectLst/>
              </a:rPr>
              <a:t>Behavior </a:t>
            </a:r>
            <a:endParaRPr lang="en-US" sz="3600" b="1" dirty="0">
              <a:effectLst/>
            </a:endParaRP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Lack of impulse control</a:t>
            </a: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Fighting, aggression, running away</a:t>
            </a: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Substance use</a:t>
            </a: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Suicide or self-harm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9301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8E713-9956-DF9E-6EE3-DC576E1E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3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News! - Building Resilience by Rewiring the Brain </a:t>
            </a:r>
            <a:br>
              <a:rPr lang="en-US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25C9D-2769-CE11-3C31-67C28136F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090057"/>
            <a:ext cx="8074815" cy="4141100"/>
          </a:xfrm>
        </p:spPr>
        <p:txBody>
          <a:bodyPr anchor="t"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etrain how the brain responds to its environment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 new pathways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Connections that are used more grow stronger and permanent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 intervention is key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accomplished with </a:t>
            </a:r>
            <a:r>
              <a:rPr lang="en-US" sz="24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patterned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4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repetitive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behaviors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endParaRPr lang="en-US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Nurturing and Connecting experiences counterbalance effects of adversity  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068908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3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oster with text and balloons&#10;&#10;Description automatically generated">
            <a:extLst>
              <a:ext uri="{FF2B5EF4-FFF2-40B4-BE49-F238E27FC236}">
                <a16:creationId xmlns:a16="http://schemas.microsoft.com/office/drawing/2014/main" id="{1835F562-472C-5A06-4AAD-08AAD87F7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1140" y="643467"/>
            <a:ext cx="42897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7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-898347"/>
            <a:ext cx="9144000" cy="17612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buSzPts val="3000"/>
            </a:pPr>
            <a:r>
              <a:rPr lang="en-US" sz="3000" b="1" dirty="0"/>
              <a:t>Thank you to our annual sponsors and partners</a:t>
            </a:r>
            <a:endParaRPr dirty="0"/>
          </a:p>
        </p:txBody>
      </p:sp>
      <p:pic>
        <p:nvPicPr>
          <p:cNvPr id="85" name="Google Shape;85;p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459" y="2763067"/>
            <a:ext cx="2057400" cy="84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5923" y="871254"/>
            <a:ext cx="1828800" cy="16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7870" y="3573170"/>
            <a:ext cx="2407447" cy="74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5996" y="4854746"/>
            <a:ext cx="1834056" cy="74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BRH_BW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31394" y="1441715"/>
            <a:ext cx="3200400" cy="44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61550" y="2952217"/>
            <a:ext cx="2114120" cy="37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Text&#10;&#10;Description automatically generated with medium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27870" y="2816424"/>
            <a:ext cx="2715183" cy="55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78390" y="3745746"/>
            <a:ext cx="1930390" cy="80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77048" y="3688814"/>
            <a:ext cx="2177449" cy="101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54909" y="2739007"/>
            <a:ext cx="2514600" cy="80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4F00A48-AA97-0CD7-42B2-9E2675DDD4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581" y="955507"/>
            <a:ext cx="1534421" cy="1286206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63A7886-0D90-3436-773F-A27AFB268A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459" y="983148"/>
            <a:ext cx="1368435" cy="136843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D8DB72D-847C-FFF6-37EF-4A87E604C2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8390" y="4756144"/>
            <a:ext cx="1660658" cy="1013002"/>
          </a:xfrm>
          <a:prstGeom prst="rect">
            <a:avLst/>
          </a:prstGeom>
        </p:spPr>
      </p:pic>
      <p:pic>
        <p:nvPicPr>
          <p:cNvPr id="12" name="Picture 11" descr="A black and white circle with letters in it&#10;&#10;Description automatically generated with low confidence">
            <a:extLst>
              <a:ext uri="{FF2B5EF4-FFF2-40B4-BE49-F238E27FC236}">
                <a16:creationId xmlns:a16="http://schemas.microsoft.com/office/drawing/2014/main" id="{9BAD7873-FE48-2FD7-64C6-DF73C2932A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8143" y="1027827"/>
            <a:ext cx="1663407" cy="1205223"/>
          </a:xfrm>
          <a:prstGeom prst="rect">
            <a:avLst/>
          </a:prstGeom>
        </p:spPr>
      </p:pic>
      <p:pic>
        <p:nvPicPr>
          <p:cNvPr id="13" name="Picture 1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0FEBE8A-9818-B0A1-BAB7-E9415A561D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4594" y="4043841"/>
            <a:ext cx="2514600" cy="424921"/>
          </a:xfrm>
          <a:prstGeom prst="rect">
            <a:avLst/>
          </a:prstGeom>
        </p:spPr>
      </p:pic>
      <p:pic>
        <p:nvPicPr>
          <p:cNvPr id="10" name="Picture 9" descr="A yellow and black circle with text&#10;&#10;Description automatically generated">
            <a:extLst>
              <a:ext uri="{FF2B5EF4-FFF2-40B4-BE49-F238E27FC236}">
                <a16:creationId xmlns:a16="http://schemas.microsoft.com/office/drawing/2014/main" id="{D2ED0960-140A-C90C-2666-3EA825BDBE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72921" y="4854746"/>
            <a:ext cx="2263949" cy="914400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F31C2E-5D71-9524-EC8A-A8D426EF1A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17426" y="4756144"/>
            <a:ext cx="3077116" cy="9846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28B88-6F6A-CDB1-0CDA-3F6A9A63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000" dirty="0"/>
              <a:t>Myths about Foster Care and Child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901D3-52BF-0744-A6F1-FDC1A9A1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marL="742950" indent="-285750">
              <a:spcBef>
                <a:spcPts val="0"/>
              </a:spcBef>
            </a:pPr>
            <a:r>
              <a:rPr lang="en-US" sz="2000" dirty="0">
                <a:effectLst/>
                <a:latin typeface="Aptos" panose="020B0004020202020204" pitchFamily="34" charset="0"/>
              </a:rPr>
              <a:t>Children should be “rescued” from “abusive” parents</a:t>
            </a:r>
          </a:p>
          <a:p>
            <a:pPr marL="742950" indent="-285750">
              <a:spcBef>
                <a:spcPts val="0"/>
              </a:spcBef>
            </a:pPr>
            <a:endParaRPr lang="en-US" sz="2000" dirty="0">
              <a:effectLst/>
              <a:latin typeface="Aptos" panose="020B0004020202020204" pitchFamily="34" charset="0"/>
            </a:endParaRPr>
          </a:p>
          <a:p>
            <a:pPr marL="742950" indent="-285750">
              <a:spcBef>
                <a:spcPts val="0"/>
              </a:spcBef>
            </a:pPr>
            <a:r>
              <a:rPr lang="en-US" sz="2000" dirty="0">
                <a:effectLst/>
                <a:latin typeface="Aptos" panose="020B0004020202020204" pitchFamily="34" charset="0"/>
              </a:rPr>
              <a:t>Children in Oregon in foster care live in hotels </a:t>
            </a:r>
          </a:p>
          <a:p>
            <a:pPr marL="742950" indent="-285750">
              <a:spcBef>
                <a:spcPts val="0"/>
              </a:spcBef>
            </a:pPr>
            <a:endParaRPr lang="en-US" sz="2000" dirty="0">
              <a:effectLst/>
              <a:latin typeface="Aptos" panose="020B0004020202020204" pitchFamily="34" charset="0"/>
            </a:endParaRPr>
          </a:p>
          <a:p>
            <a:pPr marL="742950" indent="-285750">
              <a:spcBef>
                <a:spcPts val="0"/>
              </a:spcBef>
            </a:pPr>
            <a:r>
              <a:rPr lang="en-US" sz="2000" dirty="0">
                <a:effectLst/>
                <a:latin typeface="Aptos" panose="020B0004020202020204" pitchFamily="34" charset="0"/>
              </a:rPr>
              <a:t>Foster parents are abusing the system by taking money </a:t>
            </a:r>
          </a:p>
          <a:p>
            <a:pPr marL="742950" indent="-285750">
              <a:spcBef>
                <a:spcPts val="0"/>
              </a:spcBef>
            </a:pPr>
            <a:endParaRPr lang="en-US" sz="2000" dirty="0">
              <a:effectLst/>
              <a:latin typeface="Aptos" panose="020B0004020202020204" pitchFamily="34" charset="0"/>
            </a:endParaRPr>
          </a:p>
          <a:p>
            <a:pPr marL="742950" indent="-285750">
              <a:spcBef>
                <a:spcPts val="0"/>
              </a:spcBef>
            </a:pPr>
            <a:r>
              <a:rPr lang="en-US" sz="2000" dirty="0">
                <a:effectLst/>
                <a:latin typeface="Aptos" panose="020B0004020202020204" pitchFamily="34" charset="0"/>
              </a:rPr>
              <a:t>The point of foster care is adoption</a:t>
            </a:r>
          </a:p>
          <a:p>
            <a:pPr marL="742950" indent="-285750">
              <a:spcBef>
                <a:spcPts val="0"/>
              </a:spcBef>
            </a:pPr>
            <a:endParaRPr lang="en-US" sz="2000" dirty="0">
              <a:effectLst/>
              <a:latin typeface="Aptos" panose="020B0004020202020204" pitchFamily="34" charset="0"/>
            </a:endParaRPr>
          </a:p>
          <a:p>
            <a:pPr marL="742950" indent="-285750">
              <a:spcBef>
                <a:spcPts val="0"/>
              </a:spcBef>
            </a:pPr>
            <a:r>
              <a:rPr lang="en-US" sz="2000" dirty="0">
                <a:effectLst/>
                <a:latin typeface="Aptos" panose="020B0004020202020204" pitchFamily="34" charset="0"/>
              </a:rPr>
              <a:t>Issue of children in foster care doesn’t affect me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813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04D44-F5ED-3725-DDC6-59455FC8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60" y="375414"/>
            <a:ext cx="10175631" cy="11118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kumimoji="0" lang="en-US" altLang="en-US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Data of Children in Foster Care in Central Oregon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</a:b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graph of numbers and text&#10;&#10;Description automatically generated">
            <a:extLst>
              <a:ext uri="{FF2B5EF4-FFF2-40B4-BE49-F238E27FC236}">
                <a16:creationId xmlns:a16="http://schemas.microsoft.com/office/drawing/2014/main" id="{6D279920-4486-2E20-4BC8-732F0D50B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35" y="1487257"/>
            <a:ext cx="8661118" cy="53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2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hild protection service&#10;&#10;Description automatically generated with medium confidence">
            <a:extLst>
              <a:ext uri="{FF2B5EF4-FFF2-40B4-BE49-F238E27FC236}">
                <a16:creationId xmlns:a16="http://schemas.microsoft.com/office/drawing/2014/main" id="{7CD32E73-A097-33B4-4240-DDF392E2C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207089"/>
            <a:ext cx="10905066" cy="44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6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59F4-5128-5BCD-ADCE-F79AFE452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356" y="36109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Amy Martin, </a:t>
            </a:r>
            <a:b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Child Welfare Supervisor II for Deschutes County</a:t>
            </a:r>
            <a:br>
              <a:rPr lang="en-US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br>
              <a:rPr lang="en-US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Oregon Department of Health and Human Services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3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D9205-2C10-416A-D70F-1042D3490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 fontScale="90000"/>
          </a:bodyPr>
          <a:lstStyle/>
          <a:p>
            <a:r>
              <a:rPr lang="en-US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CPS (Child Protective Services)</a:t>
            </a:r>
            <a:br>
              <a:rPr lang="en-US" sz="4000" b="0" i="0" u="none" strike="noStrike" dirty="0">
                <a:effectLst/>
                <a:latin typeface="Calibri" panose="020F0502020204030204" pitchFamily="34" charset="0"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176E-125F-36F5-952C-C67BC758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4" y="2343986"/>
            <a:ext cx="8074815" cy="2800395"/>
          </a:xfrm>
        </p:spPr>
        <p:txBody>
          <a:bodyPr anchor="t"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ssessing current child safety concerns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ssessing parents meeting </a:t>
            </a:r>
            <a:r>
              <a:rPr lang="en-US" sz="4000" b="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minimum standard level of care </a:t>
            </a:r>
            <a:endParaRPr lang="en-US" sz="40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27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4A2D-C25D-3F41-E01D-E71DE4AE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Connecting Families to Supports</a:t>
            </a:r>
            <a:br>
              <a:rPr lang="en-US" sz="4400" b="0" i="0" u="none" strike="noStrike" dirty="0">
                <a:effectLst/>
                <a:latin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FABF7A-4FE4-CBC1-73D7-50B900FA03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579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59F4-5128-5BCD-ADCE-F79AFE452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931" y="39118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Joe Loeb, </a:t>
            </a:r>
            <a:br>
              <a:rPr lang="en-US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Child Welfare Supervisor II - Permanency, Deschutes County</a:t>
            </a:r>
            <a:br>
              <a:rPr lang="en-US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br>
              <a:rPr lang="en-US" b="1" dirty="0"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Oregon Department of Health and Human Services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1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645</Words>
  <Application>Microsoft Macintosh PowerPoint</Application>
  <PresentationFormat>Widescreen</PresentationFormat>
  <Paragraphs>140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Symbol</vt:lpstr>
      <vt:lpstr>Times New Roman</vt:lpstr>
      <vt:lpstr>Verdana</vt:lpstr>
      <vt:lpstr>Office Theme</vt:lpstr>
      <vt:lpstr>PowerPoint Presentation</vt:lpstr>
      <vt:lpstr>Heather Dion,  Executive Director   CASA of Central Oregon</vt:lpstr>
      <vt:lpstr>Myths about Foster Care and Child Welfare</vt:lpstr>
      <vt:lpstr>Current Data of Children in Foster Care in Central Oregon </vt:lpstr>
      <vt:lpstr>PowerPoint Presentation</vt:lpstr>
      <vt:lpstr>Amy Martin,  Child Welfare Supervisor II for Deschutes County  Oregon Department of Health and Human Services</vt:lpstr>
      <vt:lpstr>CPS (Child Protective Services) </vt:lpstr>
      <vt:lpstr>Connecting Families to Supports </vt:lpstr>
      <vt:lpstr>Joe Loeb,  Child Welfare Supervisor II - Permanency, Deschutes County  Oregon Department of Health and Human Services</vt:lpstr>
      <vt:lpstr>Adoption &amp; Safe Families Act (1997)</vt:lpstr>
      <vt:lpstr>PowerPoint Presentation</vt:lpstr>
      <vt:lpstr>Gabrielle Allender, LCSW Director of Client Programs &amp; Prevention  KIDS Center</vt:lpstr>
      <vt:lpstr>KIDS Center: Who We Are</vt:lpstr>
      <vt:lpstr>What We Do? </vt:lpstr>
      <vt:lpstr>What Can YOU Do? </vt:lpstr>
      <vt:lpstr>Paisley Pijuan, LCSW Pediatric Behavioral Health Consultant  Mosaic Community Health</vt:lpstr>
      <vt:lpstr>Neurobiology and the Brain  What you may see in a child: </vt:lpstr>
      <vt:lpstr>Neurobiology and the Brain  What you may see in a child: </vt:lpstr>
      <vt:lpstr>Neurobiology and the Brain  What you may see in a child: </vt:lpstr>
      <vt:lpstr>Neurobiology and the Brain  What you may see in a child: </vt:lpstr>
      <vt:lpstr>Good News! - Building Resilience by Rewiring the Brain  </vt:lpstr>
      <vt:lpstr>PowerPoint Presentation</vt:lpstr>
      <vt:lpstr>Thank you to our annual sponsors and partners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Club Powerpoint Template</dc:title>
  <dc:creator>Kim Gammond</dc:creator>
  <cp:lastModifiedBy>Kim Gammond</cp:lastModifiedBy>
  <cp:revision>11</cp:revision>
  <dcterms:created xsi:type="dcterms:W3CDTF">2024-01-22T20:25:21Z</dcterms:created>
  <dcterms:modified xsi:type="dcterms:W3CDTF">2024-05-09T21:06:47Z</dcterms:modified>
</cp:coreProperties>
</file>